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5">
  <p:sldMasterIdLst>
    <p:sldMasterId id="2147483660" r:id="rId1"/>
  </p:sldMasterIdLst>
  <p:notesMasterIdLst>
    <p:notesMasterId r:id="rId48"/>
  </p:notesMasterIdLst>
  <p:handoutMasterIdLst>
    <p:handoutMasterId r:id="rId49"/>
  </p:handoutMasterIdLst>
  <p:sldIdLst>
    <p:sldId id="259"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93" r:id="rId17"/>
    <p:sldId id="272"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4" r:id="rId38"/>
    <p:sldId id="295" r:id="rId39"/>
    <p:sldId id="304" r:id="rId40"/>
    <p:sldId id="303" r:id="rId41"/>
    <p:sldId id="301" r:id="rId42"/>
    <p:sldId id="296" r:id="rId43"/>
    <p:sldId id="297" r:id="rId44"/>
    <p:sldId id="298" r:id="rId45"/>
    <p:sldId id="299" r:id="rId46"/>
    <p:sldId id="300" r:id="rId47"/>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2124"/>
    <a:srgbClr val="F8D117"/>
    <a:srgbClr val="FBCC02"/>
    <a:srgbClr val="003A3C"/>
    <a:srgbClr val="F8D016"/>
    <a:srgbClr val="E3BE07"/>
    <a:srgbClr val="E9CF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60" autoAdjust="0"/>
    <p:restoredTop sz="94660"/>
  </p:normalViewPr>
  <p:slideViewPr>
    <p:cSldViewPr snapToGrid="0">
      <p:cViewPr varScale="1">
        <p:scale>
          <a:sx n="50" d="100"/>
          <a:sy n="50" d="100"/>
        </p:scale>
        <p:origin x="2394" y="48"/>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F7329C32-07E2-4BAF-B9B5-BAA99ED9FB4B}"/>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11CF0938-2BD7-457E-90B4-E0BBA504FDA9}"/>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AE351D9-D226-4F52-B84D-35C65EA98158}" type="datetimeFigureOut">
              <a:rPr lang="es-ES" smtClean="0"/>
              <a:t>11/12/2020</a:t>
            </a:fld>
            <a:endParaRPr lang="es-ES"/>
          </a:p>
        </p:txBody>
      </p:sp>
      <p:sp>
        <p:nvSpPr>
          <p:cNvPr id="4" name="Marcador de pie de página 3">
            <a:extLst>
              <a:ext uri="{FF2B5EF4-FFF2-40B4-BE49-F238E27FC236}">
                <a16:creationId xmlns:a16="http://schemas.microsoft.com/office/drawing/2014/main" id="{D66F3359-9C74-4A90-9B02-69F0FA61070C}"/>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61BC6FA6-EDD5-4C5E-9EA6-5E683A0AB4DC}"/>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DEEC01D-CFD7-4E39-B0DF-DFB580218D85}" type="slidenum">
              <a:rPr lang="es-ES" smtClean="0"/>
              <a:t>‹Nº›</a:t>
            </a:fld>
            <a:endParaRPr lang="es-ES"/>
          </a:p>
        </p:txBody>
      </p:sp>
    </p:spTree>
    <p:extLst>
      <p:ext uri="{BB962C8B-B14F-4D97-AF65-F5344CB8AC3E}">
        <p14:creationId xmlns:p14="http://schemas.microsoft.com/office/powerpoint/2010/main" val="29350402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A07333A-0661-429D-9B1D-CB38DC9AFEC6}" type="datetimeFigureOut">
              <a:rPr lang="es-ES" smtClean="0"/>
              <a:t>11/12/2020</a:t>
            </a:fld>
            <a:endParaRPr lang="es-ES"/>
          </a:p>
        </p:txBody>
      </p:sp>
      <p:sp>
        <p:nvSpPr>
          <p:cNvPr id="4" name="Marcador de imagen de diapositiva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67FF525-E306-48A8-9178-B642AF5247A1}" type="slidenum">
              <a:rPr lang="es-ES" smtClean="0"/>
              <a:t>‹Nº›</a:t>
            </a:fld>
            <a:endParaRPr lang="es-ES"/>
          </a:p>
        </p:txBody>
      </p:sp>
    </p:spTree>
    <p:extLst>
      <p:ext uri="{BB962C8B-B14F-4D97-AF65-F5344CB8AC3E}">
        <p14:creationId xmlns:p14="http://schemas.microsoft.com/office/powerpoint/2010/main" val="69468144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6B6DFC0-BA62-4379-86B2-7E028522FD81}" type="datetime1">
              <a:rPr lang="es-ES" smtClean="0"/>
              <a:t>11/12/2020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90444B4-4A06-4EF6-94BF-6F0D68884720}" type="slidenum">
              <a:rPr lang="es-ES" smtClean="0"/>
              <a:t>‹Nº›</a:t>
            </a:fld>
            <a:endParaRPr lang="es-ES"/>
          </a:p>
        </p:txBody>
      </p:sp>
    </p:spTree>
    <p:extLst>
      <p:ext uri="{BB962C8B-B14F-4D97-AF65-F5344CB8AC3E}">
        <p14:creationId xmlns:p14="http://schemas.microsoft.com/office/powerpoint/2010/main" val="1598299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5EBE15E-750C-4A80-BEB7-45FD1162A7FE}" type="datetime1">
              <a:rPr lang="es-ES" smtClean="0"/>
              <a:t>11/12/2020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90444B4-4A06-4EF6-94BF-6F0D68884720}" type="slidenum">
              <a:rPr lang="es-ES" smtClean="0"/>
              <a:t>‹Nº›</a:t>
            </a:fld>
            <a:endParaRPr lang="es-ES"/>
          </a:p>
        </p:txBody>
      </p:sp>
    </p:spTree>
    <p:extLst>
      <p:ext uri="{BB962C8B-B14F-4D97-AF65-F5344CB8AC3E}">
        <p14:creationId xmlns:p14="http://schemas.microsoft.com/office/powerpoint/2010/main" val="412327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9B4011C-4003-469E-AD3A-6EEE8BAB8B9C}" type="datetime1">
              <a:rPr lang="es-ES" smtClean="0"/>
              <a:t>11/12/2020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90444B4-4A06-4EF6-94BF-6F0D68884720}" type="slidenum">
              <a:rPr lang="es-ES" smtClean="0"/>
              <a:t>‹Nº›</a:t>
            </a:fld>
            <a:endParaRPr lang="es-ES"/>
          </a:p>
        </p:txBody>
      </p:sp>
    </p:spTree>
    <p:extLst>
      <p:ext uri="{BB962C8B-B14F-4D97-AF65-F5344CB8AC3E}">
        <p14:creationId xmlns:p14="http://schemas.microsoft.com/office/powerpoint/2010/main" val="3374544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168B135-6A15-47EC-96C8-1DC70F6B7F04}" type="datetime1">
              <a:rPr lang="es-ES" smtClean="0"/>
              <a:t>11/12/2020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90444B4-4A06-4EF6-94BF-6F0D68884720}" type="slidenum">
              <a:rPr lang="es-ES" smtClean="0"/>
              <a:t>‹Nº›</a:t>
            </a:fld>
            <a:endParaRPr lang="es-ES"/>
          </a:p>
        </p:txBody>
      </p:sp>
    </p:spTree>
    <p:extLst>
      <p:ext uri="{BB962C8B-B14F-4D97-AF65-F5344CB8AC3E}">
        <p14:creationId xmlns:p14="http://schemas.microsoft.com/office/powerpoint/2010/main" val="3011301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43672AD-8F40-4487-80FE-315E93A9B228}" type="datetime1">
              <a:rPr lang="es-ES" smtClean="0"/>
              <a:t>11/12/2020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90444B4-4A06-4EF6-94BF-6F0D68884720}" type="slidenum">
              <a:rPr lang="es-ES" smtClean="0"/>
              <a:t>‹Nº›</a:t>
            </a:fld>
            <a:endParaRPr lang="es-ES"/>
          </a:p>
        </p:txBody>
      </p:sp>
    </p:spTree>
    <p:extLst>
      <p:ext uri="{BB962C8B-B14F-4D97-AF65-F5344CB8AC3E}">
        <p14:creationId xmlns:p14="http://schemas.microsoft.com/office/powerpoint/2010/main" val="3698012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D8B9CB4-5B1C-4FC2-A1B3-181109B9351B}" type="datetime1">
              <a:rPr lang="es-ES" smtClean="0"/>
              <a:t>11/12/2020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90444B4-4A06-4EF6-94BF-6F0D68884720}" type="slidenum">
              <a:rPr lang="es-ES" smtClean="0"/>
              <a:t>‹Nº›</a:t>
            </a:fld>
            <a:endParaRPr lang="es-ES"/>
          </a:p>
        </p:txBody>
      </p:sp>
    </p:spTree>
    <p:extLst>
      <p:ext uri="{BB962C8B-B14F-4D97-AF65-F5344CB8AC3E}">
        <p14:creationId xmlns:p14="http://schemas.microsoft.com/office/powerpoint/2010/main" val="1827269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1" y="3618442"/>
            <a:ext cx="2901255" cy="532218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3" y="3618442"/>
            <a:ext cx="2915543" cy="532218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DA906C7-FB5B-4C37-8DD0-8FC2EE1F501B}" type="datetime1">
              <a:rPr lang="es-ES" smtClean="0"/>
              <a:t>11/12/2020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90444B4-4A06-4EF6-94BF-6F0D68884720}" type="slidenum">
              <a:rPr lang="es-ES" smtClean="0"/>
              <a:t>‹Nº›</a:t>
            </a:fld>
            <a:endParaRPr lang="es-ES"/>
          </a:p>
        </p:txBody>
      </p:sp>
    </p:spTree>
    <p:extLst>
      <p:ext uri="{BB962C8B-B14F-4D97-AF65-F5344CB8AC3E}">
        <p14:creationId xmlns:p14="http://schemas.microsoft.com/office/powerpoint/2010/main" val="2596290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41C26B0-A181-4213-BB5E-8104E9751859}" type="datetime1">
              <a:rPr lang="es-ES" smtClean="0"/>
              <a:t>11/12/2020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90444B4-4A06-4EF6-94BF-6F0D68884720}" type="slidenum">
              <a:rPr lang="es-ES" smtClean="0"/>
              <a:t>‹Nº›</a:t>
            </a:fld>
            <a:endParaRPr lang="es-ES"/>
          </a:p>
        </p:txBody>
      </p:sp>
    </p:spTree>
    <p:extLst>
      <p:ext uri="{BB962C8B-B14F-4D97-AF65-F5344CB8AC3E}">
        <p14:creationId xmlns:p14="http://schemas.microsoft.com/office/powerpoint/2010/main" val="2238639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4947E6-1AA5-44AC-8EFE-C30E8EC2C462}" type="datetime1">
              <a:rPr lang="es-ES" smtClean="0"/>
              <a:t>11/12/2020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590444B4-4A06-4EF6-94BF-6F0D68884720}" type="slidenum">
              <a:rPr lang="es-ES" smtClean="0"/>
              <a:t>‹Nº›</a:t>
            </a:fld>
            <a:endParaRPr lang="es-ES"/>
          </a:p>
        </p:txBody>
      </p:sp>
    </p:spTree>
    <p:extLst>
      <p:ext uri="{BB962C8B-B14F-4D97-AF65-F5344CB8AC3E}">
        <p14:creationId xmlns:p14="http://schemas.microsoft.com/office/powerpoint/2010/main" val="232327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8843AD4-7E68-490B-93F0-80C2B4A6C644}" type="datetime1">
              <a:rPr lang="es-ES" smtClean="0"/>
              <a:t>11/12/2020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90444B4-4A06-4EF6-94BF-6F0D68884720}" type="slidenum">
              <a:rPr lang="es-ES" smtClean="0"/>
              <a:t>‹Nº›</a:t>
            </a:fld>
            <a:endParaRPr lang="es-ES"/>
          </a:p>
        </p:txBody>
      </p:sp>
    </p:spTree>
    <p:extLst>
      <p:ext uri="{BB962C8B-B14F-4D97-AF65-F5344CB8AC3E}">
        <p14:creationId xmlns:p14="http://schemas.microsoft.com/office/powerpoint/2010/main" val="1113603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BF4C106-587C-4982-93A2-F28B5C6D2F5B}" type="datetime1">
              <a:rPr lang="es-ES" smtClean="0"/>
              <a:t>11/12/2020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90444B4-4A06-4EF6-94BF-6F0D68884720}" type="slidenum">
              <a:rPr lang="es-ES" smtClean="0"/>
              <a:t>‹Nº›</a:t>
            </a:fld>
            <a:endParaRPr lang="es-ES"/>
          </a:p>
        </p:txBody>
      </p:sp>
    </p:spTree>
    <p:extLst>
      <p:ext uri="{BB962C8B-B14F-4D97-AF65-F5344CB8AC3E}">
        <p14:creationId xmlns:p14="http://schemas.microsoft.com/office/powerpoint/2010/main" val="3983618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F7BEC96-BC9A-4E59-9F7C-A84A009ADBE4}" type="datetime1">
              <a:rPr lang="es-ES" smtClean="0"/>
              <a:t>11/12/2020</a:t>
            </a:fld>
            <a:endParaRPr lang="es-E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90444B4-4A06-4EF6-94BF-6F0D68884720}" type="slidenum">
              <a:rPr lang="es-ES" smtClean="0"/>
              <a:t>‹Nº›</a:t>
            </a:fld>
            <a:endParaRPr lang="es-ES"/>
          </a:p>
        </p:txBody>
      </p:sp>
    </p:spTree>
    <p:extLst>
      <p:ext uri="{BB962C8B-B14F-4D97-AF65-F5344CB8AC3E}">
        <p14:creationId xmlns:p14="http://schemas.microsoft.com/office/powerpoint/2010/main" val="2241207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comercio.gob.es/ImportacionExportacion/Informes_Estadisticas/Paginas/Encuesta-de-coyuntura.aspx"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tipo&#10;&#10;Descripción generada automáticamente">
            <a:extLst>
              <a:ext uri="{FF2B5EF4-FFF2-40B4-BE49-F238E27FC236}">
                <a16:creationId xmlns:a16="http://schemas.microsoft.com/office/drawing/2014/main" id="{4FF2BAC7-8C80-470C-A809-1C3C4AF67C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0"/>
            <a:ext cx="6858000" cy="9904659"/>
          </a:xfrm>
          <a:prstGeom prst="rect">
            <a:avLst/>
          </a:prstGeom>
        </p:spPr>
      </p:pic>
      <p:pic>
        <p:nvPicPr>
          <p:cNvPr id="7" name="Picture 4" descr="Programa de Comercio Minorista">
            <a:extLst>
              <a:ext uri="{FF2B5EF4-FFF2-40B4-BE49-F238E27FC236}">
                <a16:creationId xmlns:a16="http://schemas.microsoft.com/office/drawing/2014/main" id="{83BCA4ED-8EE4-425E-8BFD-629C792E69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06" t="29794" r="2880" b="32908"/>
          <a:stretch/>
        </p:blipFill>
        <p:spPr bwMode="auto">
          <a:xfrm>
            <a:off x="3857229" y="2559025"/>
            <a:ext cx="2691738" cy="52740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6AE0B917-D113-4F50-A8A3-2F2AB6EDA15F}"/>
              </a:ext>
            </a:extLst>
          </p:cNvPr>
          <p:cNvSpPr txBox="1"/>
          <p:nvPr/>
        </p:nvSpPr>
        <p:spPr>
          <a:xfrm>
            <a:off x="671226" y="332879"/>
            <a:ext cx="5921829" cy="1815882"/>
          </a:xfrm>
          <a:prstGeom prst="rect">
            <a:avLst/>
          </a:prstGeom>
          <a:noFill/>
        </p:spPr>
        <p:txBody>
          <a:bodyPr wrap="square" rtlCol="0">
            <a:spAutoFit/>
          </a:bodyPr>
          <a:lstStyle/>
          <a:p>
            <a:pPr algn="r"/>
            <a:r>
              <a:rPr lang="es-ES_tradnl" sz="3000" b="1" dirty="0">
                <a:solidFill>
                  <a:schemeClr val="bg1"/>
                </a:solidFill>
                <a:latin typeface="Verdana Pro" panose="020B0604030504040204" pitchFamily="34" charset="0"/>
                <a:cs typeface="Kartika" panose="020B0502040204020203" pitchFamily="18" charset="0"/>
              </a:rPr>
              <a:t>Plan de choque </a:t>
            </a:r>
          </a:p>
          <a:p>
            <a:pPr algn="r"/>
            <a:r>
              <a:rPr lang="es-ES_tradnl" sz="3000" b="1" dirty="0">
                <a:solidFill>
                  <a:schemeClr val="bg1"/>
                </a:solidFill>
                <a:latin typeface="Verdana Pro" panose="020B0604030504040204" pitchFamily="34" charset="0"/>
                <a:cs typeface="Kartika" panose="020B0502040204020203" pitchFamily="18" charset="0"/>
              </a:rPr>
              <a:t>frente a la COVID-19</a:t>
            </a:r>
          </a:p>
          <a:p>
            <a:pPr algn="r"/>
            <a:r>
              <a:rPr lang="es-ES_tradnl" sz="2600" b="1" dirty="0">
                <a:solidFill>
                  <a:srgbClr val="E9CF16"/>
                </a:solidFill>
                <a:latin typeface="Verdana Pro" panose="020B0604030504040204" pitchFamily="34" charset="0"/>
                <a:cs typeface="Kartika" panose="020B0502040204020203" pitchFamily="18" charset="0"/>
              </a:rPr>
              <a:t>en apoyo a la </a:t>
            </a:r>
            <a:br>
              <a:rPr lang="es-ES_tradnl" sz="2600" b="1" dirty="0">
                <a:solidFill>
                  <a:srgbClr val="E9CF16"/>
                </a:solidFill>
                <a:latin typeface="Verdana Pro" panose="020B0604030504040204" pitchFamily="34" charset="0"/>
                <a:cs typeface="Kartika" panose="020B0502040204020203" pitchFamily="18" charset="0"/>
              </a:rPr>
            </a:br>
            <a:r>
              <a:rPr lang="es-ES_tradnl" sz="2600" b="1" dirty="0">
                <a:solidFill>
                  <a:srgbClr val="E9CF16"/>
                </a:solidFill>
                <a:latin typeface="Verdana Pro" panose="020B0604030504040204" pitchFamily="34" charset="0"/>
                <a:cs typeface="Kartika" panose="020B0502040204020203" pitchFamily="18" charset="0"/>
              </a:rPr>
              <a:t>internacionalización</a:t>
            </a:r>
          </a:p>
        </p:txBody>
      </p:sp>
    </p:spTree>
    <p:extLst>
      <p:ext uri="{BB962C8B-B14F-4D97-AF65-F5344CB8AC3E}">
        <p14:creationId xmlns:p14="http://schemas.microsoft.com/office/powerpoint/2010/main" val="2780622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a:solidFill>
                  <a:srgbClr val="003A3C"/>
                </a:solidFill>
                <a:latin typeface="Verdana Pro" panose="020B0604030504040204" pitchFamily="34" charset="0"/>
                <a:cs typeface="Kartika" panose="020B0502040204020203" pitchFamily="18" charset="0"/>
              </a:rPr>
              <a:t>Plan 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11" name="CuadroTexto 10">
            <a:extLst>
              <a:ext uri="{FF2B5EF4-FFF2-40B4-BE49-F238E27FC236}">
                <a16:creationId xmlns:a16="http://schemas.microsoft.com/office/drawing/2014/main" id="{745F1357-13E5-4DC3-A1EB-BBB03431E421}"/>
              </a:ext>
            </a:extLst>
          </p:cNvPr>
          <p:cNvSpPr txBox="1"/>
          <p:nvPr/>
        </p:nvSpPr>
        <p:spPr>
          <a:xfrm>
            <a:off x="350729" y="1254612"/>
            <a:ext cx="6203515" cy="1345368"/>
          </a:xfrm>
          <a:prstGeom prst="rect">
            <a:avLst/>
          </a:prstGeom>
          <a:noFill/>
        </p:spPr>
        <p:txBody>
          <a:bodyPr wrap="square">
            <a:spAutoFit/>
          </a:bodyPr>
          <a:lstStyle/>
          <a:p>
            <a:pPr algn="just">
              <a:lnSpc>
                <a:spcPct val="115000"/>
              </a:lnSpc>
            </a:pPr>
            <a:r>
              <a:rPr lang="es-ES_tradnl" sz="1200" dirty="0">
                <a:effectLst/>
                <a:latin typeface="Verdana Pro" panose="020B0604030504040204" pitchFamily="34" charset="0"/>
                <a:ea typeface="Times New Roman" panose="02020603050405020304" pitchFamily="18" charset="0"/>
              </a:rPr>
              <a:t>Los resultados de la Encuesta de Coyuntura de la Exportación del tercer trimestre de 2020 vienen a confirmar esta mejoría de las expectativas tras el impacto negativo sufrido en el segundo trimestre. En particular, el Indicador Sintético de la Actividad Exportadora se recuperó considerablemente en el tercer trimestre y las expectativas de los exportadores a un horizonte de 12 meses son positivas. </a:t>
            </a:r>
            <a:endParaRPr lang="es-ES" sz="1200" dirty="0">
              <a:effectLst/>
              <a:latin typeface="Verdana Pro" panose="020B0604030504040204" pitchFamily="34" charset="0"/>
              <a:ea typeface="Times New Roman" panose="02020603050405020304" pitchFamily="18" charset="0"/>
            </a:endParaRPr>
          </a:p>
        </p:txBody>
      </p:sp>
      <p:sp>
        <p:nvSpPr>
          <p:cNvPr id="2" name="CuadroTexto 1">
            <a:extLst>
              <a:ext uri="{FF2B5EF4-FFF2-40B4-BE49-F238E27FC236}">
                <a16:creationId xmlns:a16="http://schemas.microsoft.com/office/drawing/2014/main" id="{5B785274-DD47-4C59-9527-1FE3907BD048}"/>
              </a:ext>
            </a:extLst>
          </p:cNvPr>
          <p:cNvSpPr txBox="1"/>
          <p:nvPr/>
        </p:nvSpPr>
        <p:spPr>
          <a:xfrm>
            <a:off x="350728" y="2874602"/>
            <a:ext cx="5486400" cy="315407"/>
          </a:xfrm>
          <a:prstGeom prst="rect">
            <a:avLst/>
          </a:prstGeom>
          <a:noFill/>
        </p:spPr>
        <p:txBody>
          <a:bodyPr wrap="square">
            <a:spAutoFit/>
          </a:bodyPr>
          <a:lstStyle/>
          <a:p>
            <a:pPr algn="just">
              <a:lnSpc>
                <a:spcPct val="115000"/>
              </a:lnSpc>
            </a:pPr>
            <a:r>
              <a:rPr lang="es-ES_tradnl" sz="1400" b="1" u="sng" dirty="0">
                <a:effectLst/>
                <a:latin typeface="Verdana Pro" panose="020B0604030504040204" pitchFamily="34" charset="0"/>
                <a:ea typeface="Times New Roman" panose="02020603050405020304" pitchFamily="18" charset="0"/>
              </a:rPr>
              <a:t>Marco Institucional de apoyo a la internacionalización</a:t>
            </a:r>
            <a:endParaRPr lang="es-ES" sz="1400" dirty="0">
              <a:effectLst/>
              <a:latin typeface="Verdana Pro" panose="020B0604030504040204" pitchFamily="34" charset="0"/>
              <a:ea typeface="Times New Roman" panose="02020603050405020304" pitchFamily="18" charset="0"/>
            </a:endParaRPr>
          </a:p>
        </p:txBody>
      </p:sp>
      <p:sp>
        <p:nvSpPr>
          <p:cNvPr id="13" name="CuadroTexto 12">
            <a:extLst>
              <a:ext uri="{FF2B5EF4-FFF2-40B4-BE49-F238E27FC236}">
                <a16:creationId xmlns:a16="http://schemas.microsoft.com/office/drawing/2014/main" id="{62076D2B-4E6F-48AE-93A8-DA7953ED2E8F}"/>
              </a:ext>
            </a:extLst>
          </p:cNvPr>
          <p:cNvSpPr txBox="1"/>
          <p:nvPr/>
        </p:nvSpPr>
        <p:spPr>
          <a:xfrm>
            <a:off x="192388" y="3387187"/>
            <a:ext cx="6361856" cy="5907643"/>
          </a:xfrm>
          <a:prstGeom prst="rect">
            <a:avLst/>
          </a:prstGeom>
          <a:noFill/>
        </p:spPr>
        <p:txBody>
          <a:bodyPr wrap="square">
            <a:spAutoFit/>
          </a:bodyPr>
          <a:lstStyle/>
          <a:p>
            <a:pPr marL="342900" lvl="0" indent="-342900" algn="just">
              <a:lnSpc>
                <a:spcPct val="115000"/>
              </a:lnSpc>
              <a:spcAft>
                <a:spcPts val="800"/>
              </a:spcAft>
              <a:buFont typeface="Symbol" panose="05050102010706020507" pitchFamily="18" charset="2"/>
              <a:buChar char=""/>
            </a:pPr>
            <a:r>
              <a:rPr lang="es-ES_tradnl" sz="1200" dirty="0">
                <a:effectLst/>
                <a:latin typeface="Verdana Pro" panose="020B0604030504040204" pitchFamily="34" charset="0"/>
                <a:ea typeface="Arial" panose="020B0604020202020204" pitchFamily="34" charset="0"/>
              </a:rPr>
              <a:t>La acción del gobierno en apoyo a la internacionalización se basa en la </a:t>
            </a:r>
            <a:r>
              <a:rPr lang="es-ES_tradnl" sz="1200" b="1" dirty="0">
                <a:effectLst/>
                <a:latin typeface="Verdana Pro" panose="020B0604030504040204" pitchFamily="34" charset="0"/>
                <a:ea typeface="Arial" panose="020B0604020202020204" pitchFamily="34" charset="0"/>
              </a:rPr>
              <a:t>Estrategia de Internacionalización de la Economía Española 2017-2027 (EIEE)</a:t>
            </a:r>
            <a:r>
              <a:rPr lang="es-ES_tradnl" sz="1200" dirty="0">
                <a:effectLst/>
                <a:latin typeface="Verdana Pro" panose="020B0604030504040204" pitchFamily="34" charset="0"/>
                <a:ea typeface="Arial" panose="020B0604020202020204" pitchFamily="34" charset="0"/>
              </a:rPr>
              <a:t>. Su objetivo general es fomentar la internacionalización de la economía española como pilar del crecimiento y el empleo, con carácter estructural. La estrategia se desarrolla mediante planes bienales, lo que permite adaptarla a la coyuntura cambiante, estando vigente el </a:t>
            </a:r>
            <a:r>
              <a:rPr lang="es-ES_tradnl" sz="1200" b="1" dirty="0">
                <a:effectLst/>
                <a:latin typeface="Verdana Pro" panose="020B0604030504040204" pitchFamily="34" charset="0"/>
                <a:ea typeface="Arial" panose="020B0604020202020204" pitchFamily="34" charset="0"/>
              </a:rPr>
              <a:t>segundo Plan de Acción para la Internacionalización de la Economía Española 2019-2020. </a:t>
            </a:r>
            <a:r>
              <a:rPr lang="es-ES_tradnl" sz="1200" dirty="0">
                <a:effectLst/>
                <a:latin typeface="Verdana Pro" panose="020B0604030504040204" pitchFamily="34" charset="0"/>
                <a:ea typeface="Arial" panose="020B0604020202020204" pitchFamily="34" charset="0"/>
              </a:rPr>
              <a:t>Este plan define medidas concretas que se agrupan en torno a los seis ejes que conforman la estrategia:</a:t>
            </a:r>
            <a:endParaRPr lang="es-ES" sz="1200" dirty="0">
              <a:effectLst/>
              <a:latin typeface="Verdana Pro" panose="020B0604030504040204" pitchFamily="34" charset="0"/>
              <a:ea typeface="Times New Roman" panose="02020603050405020304" pitchFamily="18" charset="0"/>
            </a:endParaRPr>
          </a:p>
          <a:p>
            <a:pPr marL="800100" lvl="1" indent="-342900" algn="just">
              <a:lnSpc>
                <a:spcPct val="115000"/>
              </a:lnSpc>
              <a:buFont typeface="Courier New" panose="02070309020205020404" pitchFamily="49" charset="0"/>
              <a:buChar char="o"/>
            </a:pPr>
            <a:r>
              <a:rPr lang="es-ES" sz="1200" b="1" dirty="0">
                <a:effectLst/>
                <a:latin typeface="Verdana Pro" panose="020B0604030504040204" pitchFamily="34" charset="0"/>
                <a:ea typeface="Times New Roman" panose="02020603050405020304" pitchFamily="18" charset="0"/>
              </a:rPr>
              <a:t>Eje 1: </a:t>
            </a:r>
            <a:r>
              <a:rPr lang="es-ES" sz="1200" dirty="0">
                <a:effectLst/>
                <a:latin typeface="Verdana Pro" panose="020B0604030504040204" pitchFamily="34" charset="0"/>
                <a:ea typeface="Times New Roman" panose="02020603050405020304" pitchFamily="18" charset="0"/>
              </a:rPr>
              <a:t>Ofrecer un apoyo a la internacionalización cada vez más adaptado a las necesidades y el perfil a las empresas.</a:t>
            </a:r>
          </a:p>
          <a:p>
            <a:pPr marL="800100" lvl="1" indent="-342900" algn="just">
              <a:lnSpc>
                <a:spcPct val="115000"/>
              </a:lnSpc>
              <a:buFont typeface="Courier New" panose="02070309020205020404" pitchFamily="49" charset="0"/>
              <a:buChar char="o"/>
            </a:pPr>
            <a:endParaRPr lang="es-ES" sz="1200" dirty="0">
              <a:effectLst/>
              <a:latin typeface="Verdana Pro" panose="020B0604030504040204" pitchFamily="34" charset="0"/>
              <a:ea typeface="Times New Roman" panose="02020603050405020304" pitchFamily="18" charset="0"/>
            </a:endParaRPr>
          </a:p>
          <a:p>
            <a:pPr marL="800100" lvl="1" indent="-342900" algn="just">
              <a:lnSpc>
                <a:spcPct val="115000"/>
              </a:lnSpc>
              <a:buFont typeface="Courier New" panose="02070309020205020404" pitchFamily="49" charset="0"/>
              <a:buChar char="o"/>
            </a:pPr>
            <a:r>
              <a:rPr lang="es-ES" sz="1200" b="1" dirty="0">
                <a:effectLst/>
                <a:latin typeface="Verdana Pro" panose="020B0604030504040204" pitchFamily="34" charset="0"/>
                <a:ea typeface="Times New Roman" panose="02020603050405020304" pitchFamily="18" charset="0"/>
              </a:rPr>
              <a:t>Eje 2</a:t>
            </a:r>
            <a:r>
              <a:rPr lang="es-ES" sz="1200" dirty="0">
                <a:effectLst/>
                <a:latin typeface="Verdana Pro" panose="020B0604030504040204" pitchFamily="34" charset="0"/>
                <a:ea typeface="Times New Roman" panose="02020603050405020304" pitchFamily="18" charset="0"/>
              </a:rPr>
              <a:t>: Incorporar la innovación, la tecnología, la marca y la digitalización a la internacionalización. </a:t>
            </a:r>
          </a:p>
          <a:p>
            <a:pPr marL="800100" lvl="1" indent="-342900" algn="just">
              <a:lnSpc>
                <a:spcPct val="115000"/>
              </a:lnSpc>
              <a:buFont typeface="Courier New" panose="02070309020205020404" pitchFamily="49" charset="0"/>
              <a:buChar char="o"/>
            </a:pPr>
            <a:endParaRPr lang="es-ES" sz="1200" b="1" dirty="0">
              <a:effectLst/>
              <a:latin typeface="Verdana Pro" panose="020B0604030504040204" pitchFamily="34" charset="0"/>
              <a:ea typeface="Times New Roman" panose="02020603050405020304" pitchFamily="18" charset="0"/>
            </a:endParaRPr>
          </a:p>
          <a:p>
            <a:pPr marL="800100" lvl="1" indent="-342900" algn="just">
              <a:lnSpc>
                <a:spcPct val="115000"/>
              </a:lnSpc>
              <a:buFont typeface="Courier New" panose="02070309020205020404" pitchFamily="49" charset="0"/>
              <a:buChar char="o"/>
            </a:pPr>
            <a:r>
              <a:rPr lang="es-ES" sz="1200" b="1" dirty="0">
                <a:effectLst/>
                <a:latin typeface="Verdana Pro" panose="020B0604030504040204" pitchFamily="34" charset="0"/>
                <a:ea typeface="Times New Roman" panose="02020603050405020304" pitchFamily="18" charset="0"/>
              </a:rPr>
              <a:t>Eje 3:</a:t>
            </a:r>
            <a:r>
              <a:rPr lang="es-ES" sz="1200" dirty="0">
                <a:effectLst/>
                <a:latin typeface="Verdana Pro" panose="020B0604030504040204" pitchFamily="34" charset="0"/>
                <a:ea typeface="Times New Roman" panose="02020603050405020304" pitchFamily="18" charset="0"/>
              </a:rPr>
              <a:t> Desarrollar el capital humano para la internacionalización. </a:t>
            </a:r>
          </a:p>
          <a:p>
            <a:pPr marL="800100" lvl="1" indent="-342900" algn="just">
              <a:lnSpc>
                <a:spcPct val="115000"/>
              </a:lnSpc>
              <a:buFont typeface="Courier New" panose="02070309020205020404" pitchFamily="49" charset="0"/>
              <a:buChar char="o"/>
            </a:pPr>
            <a:endParaRPr lang="es-ES" sz="1200" b="1" dirty="0">
              <a:effectLst/>
              <a:latin typeface="Verdana Pro" panose="020B0604030504040204" pitchFamily="34" charset="0"/>
              <a:ea typeface="Times New Roman" panose="02020603050405020304" pitchFamily="18" charset="0"/>
            </a:endParaRPr>
          </a:p>
          <a:p>
            <a:pPr marL="800100" lvl="1" indent="-342900" algn="just">
              <a:lnSpc>
                <a:spcPct val="115000"/>
              </a:lnSpc>
              <a:buFont typeface="Courier New" panose="02070309020205020404" pitchFamily="49" charset="0"/>
              <a:buChar char="o"/>
            </a:pPr>
            <a:r>
              <a:rPr lang="es-ES" sz="1200" b="1" dirty="0">
                <a:effectLst/>
                <a:latin typeface="Verdana Pro" panose="020B0604030504040204" pitchFamily="34" charset="0"/>
                <a:ea typeface="Times New Roman" panose="02020603050405020304" pitchFamily="18" charset="0"/>
              </a:rPr>
              <a:t>Eje 4</a:t>
            </a:r>
            <a:r>
              <a:rPr lang="es-ES" sz="1200" dirty="0">
                <a:effectLst/>
                <a:latin typeface="Verdana Pro" panose="020B0604030504040204" pitchFamily="34" charset="0"/>
                <a:ea typeface="Times New Roman" panose="02020603050405020304" pitchFamily="18" charset="0"/>
              </a:rPr>
              <a:t>: Aprovechar mejor las oportunidades de negocio derivadas de la política comercial común y de las instituciones financieras y organismos internacionales.</a:t>
            </a:r>
          </a:p>
          <a:p>
            <a:pPr marL="800100" lvl="1" indent="-342900" algn="just">
              <a:lnSpc>
                <a:spcPct val="115000"/>
              </a:lnSpc>
              <a:buFont typeface="Courier New" panose="02070309020205020404" pitchFamily="49" charset="0"/>
              <a:buChar char="o"/>
            </a:pPr>
            <a:endParaRPr lang="es-ES" sz="1200" b="1" dirty="0">
              <a:effectLst/>
              <a:latin typeface="Verdana Pro" panose="020B0604030504040204" pitchFamily="34" charset="0"/>
              <a:ea typeface="Times New Roman" panose="02020603050405020304" pitchFamily="18" charset="0"/>
            </a:endParaRPr>
          </a:p>
          <a:p>
            <a:pPr marL="800100" lvl="1" indent="-342900" algn="just">
              <a:lnSpc>
                <a:spcPct val="115000"/>
              </a:lnSpc>
              <a:buFont typeface="Courier New" panose="02070309020205020404" pitchFamily="49" charset="0"/>
              <a:buChar char="o"/>
            </a:pPr>
            <a:r>
              <a:rPr lang="es-ES" sz="1200" b="1" dirty="0">
                <a:effectLst/>
                <a:latin typeface="Verdana Pro" panose="020B0604030504040204" pitchFamily="34" charset="0"/>
                <a:ea typeface="Times New Roman" panose="02020603050405020304" pitchFamily="18" charset="0"/>
              </a:rPr>
              <a:t>Eje 5:</a:t>
            </a:r>
            <a:r>
              <a:rPr lang="es-ES" sz="1200" dirty="0">
                <a:effectLst/>
                <a:latin typeface="Verdana Pro" panose="020B0604030504040204" pitchFamily="34" charset="0"/>
                <a:ea typeface="Times New Roman" panose="02020603050405020304" pitchFamily="18" charset="0"/>
              </a:rPr>
              <a:t> Potenciar la captación y consolidación de la inversión extranjera de alto valor añadido.</a:t>
            </a:r>
          </a:p>
          <a:p>
            <a:pPr marL="800100" lvl="1" indent="-342900" algn="just">
              <a:lnSpc>
                <a:spcPct val="115000"/>
              </a:lnSpc>
              <a:buFont typeface="Courier New" panose="02070309020205020404" pitchFamily="49" charset="0"/>
              <a:buChar char="o"/>
            </a:pPr>
            <a:endParaRPr lang="es-ES" sz="1200" b="1" dirty="0">
              <a:effectLst/>
              <a:latin typeface="Verdana Pro" panose="020B0604030504040204" pitchFamily="34" charset="0"/>
              <a:ea typeface="Times New Roman" panose="02020603050405020304" pitchFamily="18" charset="0"/>
            </a:endParaRPr>
          </a:p>
          <a:p>
            <a:pPr marL="800100" lvl="1" indent="-342900" algn="just">
              <a:lnSpc>
                <a:spcPct val="115000"/>
              </a:lnSpc>
              <a:buFont typeface="Courier New" panose="02070309020205020404" pitchFamily="49" charset="0"/>
              <a:buChar char="o"/>
            </a:pPr>
            <a:r>
              <a:rPr lang="es-ES" sz="1200" b="1" dirty="0">
                <a:effectLst/>
                <a:latin typeface="Verdana Pro" panose="020B0604030504040204" pitchFamily="34" charset="0"/>
                <a:ea typeface="Times New Roman" panose="02020603050405020304" pitchFamily="18" charset="0"/>
              </a:rPr>
              <a:t>Eje 6:</a:t>
            </a:r>
            <a:r>
              <a:rPr lang="es-ES" sz="1200" dirty="0">
                <a:effectLst/>
                <a:latin typeface="Verdana Pro" panose="020B0604030504040204" pitchFamily="34" charset="0"/>
                <a:ea typeface="Times New Roman" panose="02020603050405020304" pitchFamily="18" charset="0"/>
              </a:rPr>
              <a:t> Reforzar la coordinación y complementariedad de las acciones de todos los actores relevantes en materia de internacionalización.</a:t>
            </a:r>
          </a:p>
        </p:txBody>
      </p:sp>
      <p:sp>
        <p:nvSpPr>
          <p:cNvPr id="5" name="CuadroTexto 4">
            <a:extLst>
              <a:ext uri="{FF2B5EF4-FFF2-40B4-BE49-F238E27FC236}">
                <a16:creationId xmlns:a16="http://schemas.microsoft.com/office/drawing/2014/main" id="{FC0C3581-E7CD-4A46-B1FF-D48EF747565F}"/>
              </a:ext>
            </a:extLst>
          </p:cNvPr>
          <p:cNvSpPr txBox="1"/>
          <p:nvPr/>
        </p:nvSpPr>
        <p:spPr>
          <a:xfrm>
            <a:off x="6421130" y="9659414"/>
            <a:ext cx="374475" cy="184666"/>
          </a:xfrm>
          <a:prstGeom prst="rect">
            <a:avLst/>
          </a:prstGeom>
          <a:noFill/>
        </p:spPr>
        <p:txBody>
          <a:bodyPr wrap="square" rtlCol="0">
            <a:spAutoFit/>
          </a:bodyPr>
          <a:lstStyle/>
          <a:p>
            <a:pPr algn="r"/>
            <a:r>
              <a:rPr lang="es-ES" sz="600" dirty="0"/>
              <a:t>8</a:t>
            </a:r>
          </a:p>
        </p:txBody>
      </p:sp>
    </p:spTree>
    <p:extLst>
      <p:ext uri="{BB962C8B-B14F-4D97-AF65-F5344CB8AC3E}">
        <p14:creationId xmlns:p14="http://schemas.microsoft.com/office/powerpoint/2010/main" val="2636828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a:solidFill>
                  <a:srgbClr val="003A3C"/>
                </a:solidFill>
                <a:latin typeface="Verdana Pro" panose="020B0604030504040204" pitchFamily="34" charset="0"/>
                <a:cs typeface="Kartika" panose="020B0502040204020203" pitchFamily="18" charset="0"/>
              </a:rPr>
              <a:t>Plan 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13" name="CuadroTexto 12">
            <a:extLst>
              <a:ext uri="{FF2B5EF4-FFF2-40B4-BE49-F238E27FC236}">
                <a16:creationId xmlns:a16="http://schemas.microsoft.com/office/drawing/2014/main" id="{62076D2B-4E6F-48AE-93A8-DA7953ED2E8F}"/>
              </a:ext>
            </a:extLst>
          </p:cNvPr>
          <p:cNvSpPr txBox="1"/>
          <p:nvPr/>
        </p:nvSpPr>
        <p:spPr>
          <a:xfrm>
            <a:off x="192388" y="1357971"/>
            <a:ext cx="6361856" cy="4955587"/>
          </a:xfrm>
          <a:prstGeom prst="rect">
            <a:avLst/>
          </a:prstGeom>
          <a:noFill/>
        </p:spPr>
        <p:txBody>
          <a:bodyPr wrap="square">
            <a:spAutoFit/>
          </a:bodyPr>
          <a:lstStyle/>
          <a:p>
            <a:pPr marL="342900" lvl="0" indent="-342900" algn="just">
              <a:lnSpc>
                <a:spcPct val="115000"/>
              </a:lnSpc>
              <a:buFont typeface="Symbol" panose="05050102010706020507" pitchFamily="18" charset="2"/>
              <a:buChar char=""/>
            </a:pPr>
            <a:r>
              <a:rPr lang="es-ES_tradnl" sz="1200" dirty="0">
                <a:effectLst/>
                <a:latin typeface="Verdana Pro" panose="020B0604030504040204" pitchFamily="34" charset="0"/>
                <a:ea typeface="Arial" panose="020B0604020202020204" pitchFamily="34" charset="0"/>
              </a:rPr>
              <a:t>El Informe de evaluación del Plan de Acción 2017-2018, primer plan de aplicación de la EIEE, pone de manifiesto los avances en los retos y objetivos perseguidos y formula recomendaciones para continuar reforzando la eficacia de los principales instrumentos de fomento a la internacionalización. Estos instrumentos y su adaptación al nuevo contexto, reforzando su eficacia, cobran mayor importancia ante la crisis sanitaria y sus efectos económicos, para acompañar con éxito a las empresas en su esfuerzo de internacionalización y afianzar así la contribución positiva del sector exterior a la recuperación y al crecimiento equilibrado. </a:t>
            </a:r>
          </a:p>
          <a:p>
            <a:pPr marL="342900" lvl="0" indent="-342900" algn="just">
              <a:lnSpc>
                <a:spcPct val="115000"/>
              </a:lnSpc>
              <a:buFont typeface="Symbol" panose="05050102010706020507" pitchFamily="18" charset="2"/>
              <a:buChar char=""/>
            </a:pPr>
            <a:endParaRPr lang="es-ES_tradnl" sz="1200" dirty="0">
              <a:latin typeface="Verdana Pro" panose="020B0604030504040204" pitchFamily="34" charset="0"/>
              <a:ea typeface="Times New Roman" panose="02020603050405020304" pitchFamily="18" charset="0"/>
            </a:endParaRPr>
          </a:p>
          <a:p>
            <a:pPr marL="342900" indent="-342900" algn="just">
              <a:lnSpc>
                <a:spcPct val="115000"/>
              </a:lnSpc>
              <a:buFont typeface="Symbol" panose="05050102010706020507" pitchFamily="18" charset="2"/>
              <a:buChar char=""/>
            </a:pPr>
            <a:r>
              <a:rPr lang="es-ES_tradnl" sz="1200" dirty="0">
                <a:effectLst/>
                <a:latin typeface="Verdana Pro" panose="020B0604030504040204" pitchFamily="34" charset="0"/>
                <a:ea typeface="Arial" panose="020B0604020202020204" pitchFamily="34" charset="0"/>
              </a:rPr>
              <a:t>Teniendo en cuenta lo descrito anteriormente, a pesar de </a:t>
            </a:r>
            <a:r>
              <a:rPr lang="es-ES_tradnl" sz="1200" b="1" dirty="0">
                <a:effectLst/>
                <a:latin typeface="Verdana Pro" panose="020B0604030504040204" pitchFamily="34" charset="0"/>
                <a:ea typeface="Arial" panose="020B0604020202020204" pitchFamily="34" charset="0"/>
              </a:rPr>
              <a:t>la crisis provocada por el COVID-19, todos los ejes de la estrategia continúan siendo relevantes</a:t>
            </a:r>
            <a:r>
              <a:rPr lang="es-ES_tradnl" sz="1200" dirty="0">
                <a:effectLst/>
                <a:latin typeface="Verdana Pro" panose="020B0604030504040204" pitchFamily="34" charset="0"/>
                <a:ea typeface="Arial" panose="020B0604020202020204" pitchFamily="34" charset="0"/>
              </a:rPr>
              <a:t>. Si bien el nuevo plan de acción para los dos próximos años estará listo a finales de 2020, dadas las circunstancias extraordinarias derivadas de la crisis, la Secretaría de Estado de Comercio y sus organismos dependientes -que vienen adaptando sus instrumentos a las nuevas necesidades de las empresas desde el comienzo de la crisis- presentan estas medidas del Plan de choque frente a la COVID-19 para preservar el tejido exportador</a:t>
            </a:r>
            <a:r>
              <a:rPr lang="es-ES_tradnl" sz="1200" b="1" dirty="0">
                <a:effectLst/>
                <a:latin typeface="Verdana Pro" panose="020B0604030504040204" pitchFamily="34" charset="0"/>
                <a:ea typeface="Arial" panose="020B0604020202020204" pitchFamily="34" charset="0"/>
              </a:rPr>
              <a:t>. </a:t>
            </a:r>
            <a:r>
              <a:rPr lang="es-ES_tradnl" sz="1200" dirty="0">
                <a:effectLst/>
                <a:latin typeface="Verdana Pro" panose="020B0604030504040204" pitchFamily="34" charset="0"/>
                <a:ea typeface="Arial" panose="020B0604020202020204" pitchFamily="34" charset="0"/>
              </a:rPr>
              <a:t>Adicionalmente, se presentan</a:t>
            </a:r>
            <a:r>
              <a:rPr lang="es-ES_tradnl" sz="1200" b="1" dirty="0">
                <a:effectLst/>
                <a:latin typeface="Verdana Pro" panose="020B0604030504040204" pitchFamily="34" charset="0"/>
                <a:ea typeface="Arial" panose="020B0604020202020204" pitchFamily="34" charset="0"/>
              </a:rPr>
              <a:t> las principales líneas de trabajo que se incluirán en el próximo Plan de Acción para la Internacionalización de la Economía española 2021-2022</a:t>
            </a:r>
            <a:r>
              <a:rPr lang="es-ES_tradnl" sz="1200" dirty="0">
                <a:effectLst/>
                <a:latin typeface="Verdana Pro" panose="020B0604030504040204" pitchFamily="34" charset="0"/>
                <a:ea typeface="Arial" panose="020B0604020202020204" pitchFamily="34" charset="0"/>
              </a:rPr>
              <a:t>, cuya aprobación está prevista en el primer trimestre de 2021.</a:t>
            </a:r>
            <a:endParaRPr lang="es-ES" sz="1200" dirty="0">
              <a:effectLst/>
              <a:latin typeface="Verdana Pro" panose="020B0604030504040204" pitchFamily="34" charset="0"/>
              <a:ea typeface="Times New Roman" panose="02020603050405020304" pitchFamily="18" charset="0"/>
            </a:endParaRPr>
          </a:p>
          <a:p>
            <a:pPr marL="342900" lvl="0" indent="-342900" algn="just">
              <a:lnSpc>
                <a:spcPct val="115000"/>
              </a:lnSpc>
              <a:buFont typeface="Symbol" panose="05050102010706020507" pitchFamily="18" charset="2"/>
              <a:buChar char=""/>
            </a:pPr>
            <a:endParaRPr lang="es-ES" sz="1200" dirty="0">
              <a:effectLst/>
              <a:latin typeface="Verdana Pro" panose="020B0604030504040204" pitchFamily="34" charset="0"/>
              <a:ea typeface="Times New Roman" panose="02020603050405020304" pitchFamily="18" charset="0"/>
            </a:endParaRPr>
          </a:p>
        </p:txBody>
      </p:sp>
      <p:sp>
        <p:nvSpPr>
          <p:cNvPr id="4" name="CuadroTexto 3">
            <a:extLst>
              <a:ext uri="{FF2B5EF4-FFF2-40B4-BE49-F238E27FC236}">
                <a16:creationId xmlns:a16="http://schemas.microsoft.com/office/drawing/2014/main" id="{DB23BDC3-5FD8-442B-BBB7-5D30D372D255}"/>
              </a:ext>
            </a:extLst>
          </p:cNvPr>
          <p:cNvSpPr txBox="1"/>
          <p:nvPr/>
        </p:nvSpPr>
        <p:spPr>
          <a:xfrm>
            <a:off x="6421130" y="9659414"/>
            <a:ext cx="374475" cy="184666"/>
          </a:xfrm>
          <a:prstGeom prst="rect">
            <a:avLst/>
          </a:prstGeom>
          <a:noFill/>
        </p:spPr>
        <p:txBody>
          <a:bodyPr wrap="square" rtlCol="0">
            <a:spAutoFit/>
          </a:bodyPr>
          <a:lstStyle/>
          <a:p>
            <a:pPr algn="r"/>
            <a:r>
              <a:rPr lang="es-ES" sz="600" dirty="0"/>
              <a:t>9</a:t>
            </a:r>
          </a:p>
        </p:txBody>
      </p:sp>
    </p:spTree>
    <p:extLst>
      <p:ext uri="{BB962C8B-B14F-4D97-AF65-F5344CB8AC3E}">
        <p14:creationId xmlns:p14="http://schemas.microsoft.com/office/powerpoint/2010/main" val="1233489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a:solidFill>
                  <a:srgbClr val="003A3C"/>
                </a:solidFill>
                <a:latin typeface="Verdana Pro" panose="020B0604030504040204" pitchFamily="34" charset="0"/>
                <a:cs typeface="Kartika" panose="020B0502040204020203" pitchFamily="18" charset="0"/>
              </a:rPr>
              <a:t>Plan 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2" name="Diagrama de flujo: proceso 1">
            <a:extLst>
              <a:ext uri="{FF2B5EF4-FFF2-40B4-BE49-F238E27FC236}">
                <a16:creationId xmlns:a16="http://schemas.microsoft.com/office/drawing/2014/main" id="{A1B9EA0B-085B-439F-AF9F-3A334BDC6900}"/>
              </a:ext>
            </a:extLst>
          </p:cNvPr>
          <p:cNvSpPr/>
          <p:nvPr/>
        </p:nvSpPr>
        <p:spPr>
          <a:xfrm>
            <a:off x="379307" y="1444293"/>
            <a:ext cx="574196" cy="609600"/>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Diagrama de flujo: proceso 2">
            <a:extLst>
              <a:ext uri="{FF2B5EF4-FFF2-40B4-BE49-F238E27FC236}">
                <a16:creationId xmlns:a16="http://schemas.microsoft.com/office/drawing/2014/main" id="{078B06C6-7B67-4CEC-9E76-F31320990A93}"/>
              </a:ext>
            </a:extLst>
          </p:cNvPr>
          <p:cNvSpPr/>
          <p:nvPr/>
        </p:nvSpPr>
        <p:spPr>
          <a:xfrm>
            <a:off x="1028700" y="1444293"/>
            <a:ext cx="5419726" cy="609600"/>
          </a:xfrm>
          <a:prstGeom prst="flowChartProcess">
            <a:avLst/>
          </a:prstGeom>
          <a:solidFill>
            <a:srgbClr val="CC2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id="{FA6C9FA3-381D-430D-97C4-4F858C0D17AC}"/>
              </a:ext>
            </a:extLst>
          </p:cNvPr>
          <p:cNvSpPr txBox="1"/>
          <p:nvPr/>
        </p:nvSpPr>
        <p:spPr>
          <a:xfrm>
            <a:off x="1132041" y="1499096"/>
            <a:ext cx="5285371" cy="646331"/>
          </a:xfrm>
          <a:prstGeom prst="rect">
            <a:avLst/>
          </a:prstGeom>
          <a:noFill/>
        </p:spPr>
        <p:txBody>
          <a:bodyPr wrap="square" rtlCol="0">
            <a:spAutoFit/>
          </a:bodyPr>
          <a:lstStyle/>
          <a:p>
            <a:r>
              <a:rPr lang="es-ES" sz="1200" b="1" dirty="0">
                <a:solidFill>
                  <a:schemeClr val="bg1"/>
                </a:solidFill>
                <a:latin typeface="Verdana Pro" panose="020B0604030504040204" pitchFamily="34" charset="0"/>
                <a:cs typeface="Kartika" panose="020B0502040204020203" pitchFamily="18" charset="0"/>
              </a:rPr>
              <a:t>RESPUESTA RÁPIDA DE LOS INSTRUMENTOS DE APOYO A LA INTERNACIONALIZACIÓN ANTE EL COVID-19</a:t>
            </a:r>
          </a:p>
          <a:p>
            <a:endParaRPr lang="es-ES" sz="1200" dirty="0">
              <a:solidFill>
                <a:schemeClr val="bg1"/>
              </a:solidFill>
            </a:endParaRPr>
          </a:p>
        </p:txBody>
      </p:sp>
      <p:sp>
        <p:nvSpPr>
          <p:cNvPr id="6" name="CuadroTexto 5">
            <a:extLst>
              <a:ext uri="{FF2B5EF4-FFF2-40B4-BE49-F238E27FC236}">
                <a16:creationId xmlns:a16="http://schemas.microsoft.com/office/drawing/2014/main" id="{AA3EA93F-276F-48DA-8518-6D854490A71A}"/>
              </a:ext>
            </a:extLst>
          </p:cNvPr>
          <p:cNvSpPr txBox="1"/>
          <p:nvPr/>
        </p:nvSpPr>
        <p:spPr>
          <a:xfrm>
            <a:off x="409574" y="1302782"/>
            <a:ext cx="535724" cy="923330"/>
          </a:xfrm>
          <a:prstGeom prst="rect">
            <a:avLst/>
          </a:prstGeom>
          <a:noFill/>
        </p:spPr>
        <p:txBody>
          <a:bodyPr wrap="none" rtlCol="0">
            <a:spAutoFit/>
          </a:bodyPr>
          <a:lstStyle/>
          <a:p>
            <a:r>
              <a:rPr lang="es-ES" sz="5400" b="1" dirty="0">
                <a:solidFill>
                  <a:schemeClr val="bg1"/>
                </a:solidFill>
              </a:rPr>
              <a:t>2</a:t>
            </a:r>
          </a:p>
        </p:txBody>
      </p:sp>
      <p:sp>
        <p:nvSpPr>
          <p:cNvPr id="14" name="CuadroTexto 13">
            <a:extLst>
              <a:ext uri="{FF2B5EF4-FFF2-40B4-BE49-F238E27FC236}">
                <a16:creationId xmlns:a16="http://schemas.microsoft.com/office/drawing/2014/main" id="{C2C3C927-B16E-4154-833A-3946ACB79568}"/>
              </a:ext>
            </a:extLst>
          </p:cNvPr>
          <p:cNvSpPr txBox="1"/>
          <p:nvPr/>
        </p:nvSpPr>
        <p:spPr>
          <a:xfrm>
            <a:off x="666405" y="2349284"/>
            <a:ext cx="5887839" cy="3046988"/>
          </a:xfrm>
          <a:prstGeom prst="rect">
            <a:avLst/>
          </a:prstGeom>
          <a:noFill/>
        </p:spPr>
        <p:txBody>
          <a:bodyPr wrap="square">
            <a:spAutoFit/>
          </a:bodyPr>
          <a:lstStyle/>
          <a:p>
            <a:pPr algn="just"/>
            <a:r>
              <a:rPr lang="es-ES_tradnl" sz="1200" dirty="0">
                <a:latin typeface="Verdana Pro" panose="020B0604030504040204" pitchFamily="34" charset="0"/>
                <a:ea typeface="Times New Roman" panose="02020603050405020304" pitchFamily="18" charset="0"/>
              </a:rPr>
              <a:t>Desde que se inició la pandemia, el Gobierno de España, a través de la Secretaría de Estado de Comercio y otros organismos públicos, ha estado muy cerca de las empresas exportadoras y ha logrado adaptar en poco tiempo una gran parte de sus instrumentos al nuevo contexto. Además, se han aprobado mediante los reales decretos leyes de medidas económicas algunas líneas de apoyo financiero a las empresas exportadoras que han permitido incrementar su liquidez y potenciar su capacidad financiera. También se ha lanzado una nueva web de esta Secretaría de Estado de Comercio, con el fin de acercar lo máximo posible a nuestras empresas los instrumentos que ofrece en materia de apoyo a la internacionalización. </a:t>
            </a:r>
          </a:p>
          <a:p>
            <a:pPr algn="just"/>
            <a:endParaRPr lang="es-ES_tradnl" sz="1200" b="1" dirty="0">
              <a:latin typeface="Verdana Pro" panose="020B0604030504040204" pitchFamily="34" charset="0"/>
              <a:ea typeface="Times New Roman" panose="02020603050405020304" pitchFamily="18" charset="0"/>
            </a:endParaRPr>
          </a:p>
          <a:p>
            <a:pPr algn="just"/>
            <a:r>
              <a:rPr lang="es-ES_tradnl" sz="1200" b="1" dirty="0">
                <a:latin typeface="Verdana Pro" panose="020B0604030504040204" pitchFamily="34" charset="0"/>
                <a:ea typeface="Times New Roman" panose="02020603050405020304" pitchFamily="18" charset="0"/>
              </a:rPr>
              <a:t>El conjunto de medidas del Plan de choque frente a la COVID-19 en apoyo a la internacionalización ha movilizado 2.643 millones de €.</a:t>
            </a:r>
            <a:endParaRPr lang="es-ES" sz="1200" b="1" dirty="0">
              <a:latin typeface="Verdana Pro" panose="020B0604030504040204" pitchFamily="34" charset="0"/>
              <a:ea typeface="Times New Roman" panose="02020603050405020304" pitchFamily="18" charset="0"/>
            </a:endParaRPr>
          </a:p>
          <a:p>
            <a:pPr algn="just"/>
            <a:r>
              <a:rPr lang="es-ES_tradnl" sz="1200" dirty="0">
                <a:latin typeface="Verdana Pro" panose="020B0604030504040204" pitchFamily="34" charset="0"/>
              </a:rPr>
              <a:t> </a:t>
            </a:r>
            <a:endParaRPr lang="es-ES" sz="1200" dirty="0">
              <a:latin typeface="Verdana Pro" panose="020B0604030504040204" pitchFamily="34" charset="0"/>
            </a:endParaRPr>
          </a:p>
          <a:p>
            <a:pPr algn="just"/>
            <a:r>
              <a:rPr lang="es-ES_tradnl" sz="1200" dirty="0">
                <a:latin typeface="Verdana Pro" panose="020B0604030504040204" pitchFamily="34" charset="0"/>
              </a:rPr>
              <a:t>Cabe destacar las siguientes medidas:</a:t>
            </a:r>
            <a:endParaRPr lang="es-ES" sz="1200" dirty="0">
              <a:latin typeface="Verdana Pro" panose="020B0604030504040204" pitchFamily="34" charset="0"/>
            </a:endParaRPr>
          </a:p>
        </p:txBody>
      </p:sp>
      <p:sp>
        <p:nvSpPr>
          <p:cNvPr id="16" name="CuadroTexto 15">
            <a:extLst>
              <a:ext uri="{FF2B5EF4-FFF2-40B4-BE49-F238E27FC236}">
                <a16:creationId xmlns:a16="http://schemas.microsoft.com/office/drawing/2014/main" id="{6C34EDFD-9DC3-4DC3-822F-CB60EC66D5DE}"/>
              </a:ext>
            </a:extLst>
          </p:cNvPr>
          <p:cNvSpPr txBox="1"/>
          <p:nvPr/>
        </p:nvSpPr>
        <p:spPr>
          <a:xfrm>
            <a:off x="313754" y="5586609"/>
            <a:ext cx="6088956" cy="3044295"/>
          </a:xfrm>
          <a:prstGeom prst="rect">
            <a:avLst/>
          </a:prstGeom>
          <a:noFill/>
        </p:spPr>
        <p:txBody>
          <a:bodyPr wrap="square">
            <a:spAutoFit/>
          </a:bodyPr>
          <a:lstStyle/>
          <a:p>
            <a:pPr marL="342900" lvl="0" indent="-342900" algn="just">
              <a:lnSpc>
                <a:spcPct val="115000"/>
              </a:lnSpc>
              <a:spcBef>
                <a:spcPts val="300"/>
              </a:spcBef>
              <a:spcAft>
                <a:spcPts val="300"/>
              </a:spcAft>
              <a:buFont typeface="Symbol" panose="05050102010706020507" pitchFamily="18" charset="2"/>
              <a:buChar char=""/>
            </a:pPr>
            <a:r>
              <a:rPr lang="es-ES_tradnl" sz="1200" b="1" dirty="0">
                <a:effectLst/>
                <a:latin typeface="Verdana Pro" panose="020B0604030504040204" pitchFamily="34" charset="0"/>
                <a:ea typeface="Times New Roman" panose="02020603050405020304" pitchFamily="18" charset="0"/>
                <a:cs typeface="Times New Roman" panose="02020603050405020304" pitchFamily="18" charset="0"/>
              </a:rPr>
              <a:t>ICEX España Exportación e Inversiones (ICEX) </a:t>
            </a:r>
            <a:r>
              <a:rPr lang="es-ES_tradnl" sz="1200" dirty="0">
                <a:effectLst/>
                <a:latin typeface="Verdana Pro" panose="020B0604030504040204" pitchFamily="34" charset="0"/>
                <a:ea typeface="Times New Roman" panose="02020603050405020304" pitchFamily="18" charset="0"/>
                <a:cs typeface="Times New Roman" panose="02020603050405020304" pitchFamily="18" charset="0"/>
              </a:rPr>
              <a:t>ha adaptado su plan de actividades 2020 para responder de forma eficiente a las necesidades de las empresas en el nuevo contexto</a:t>
            </a:r>
            <a:r>
              <a:rPr lang="es-ES_tradnl" sz="1200" dirty="0">
                <a:effectLst/>
                <a:latin typeface="Verdana Pro" panose="020B0604030504040204" pitchFamily="34" charset="0"/>
                <a:ea typeface="Times New Roman" panose="02020603050405020304" pitchFamily="18" charset="0"/>
              </a:rPr>
              <a:t>. Bajo</a:t>
            </a:r>
            <a:r>
              <a:rPr lang="es-ES_tradnl" sz="1200" dirty="0">
                <a:effectLst/>
                <a:latin typeface="Verdana Pro" panose="020B0604030504040204" pitchFamily="34" charset="0"/>
                <a:ea typeface="Times New Roman" panose="02020603050405020304" pitchFamily="18" charset="0"/>
                <a:cs typeface="Times New Roman" panose="02020603050405020304" pitchFamily="18" charset="0"/>
              </a:rPr>
              <a:t> el lema </a:t>
            </a:r>
            <a:r>
              <a:rPr lang="es-ES_tradnl" sz="1200" i="1" dirty="0">
                <a:effectLst/>
                <a:latin typeface="Verdana Pro" panose="020B0604030504040204" pitchFamily="34" charset="0"/>
                <a:ea typeface="Times New Roman" panose="02020603050405020304" pitchFamily="18" charset="0"/>
                <a:cs typeface="Times New Roman" panose="02020603050405020304" pitchFamily="18" charset="0"/>
              </a:rPr>
              <a:t>“No </a:t>
            </a:r>
            <a:r>
              <a:rPr lang="es-ES_tradnl" sz="1200" i="1" dirty="0">
                <a:effectLst/>
                <a:latin typeface="Verdana Pro" panose="020B0604030504040204" pitchFamily="34" charset="0"/>
                <a:ea typeface="Times New Roman" panose="02020603050405020304" pitchFamily="18" charset="0"/>
              </a:rPr>
              <a:t>pares</a:t>
            </a:r>
            <a:r>
              <a:rPr lang="es-ES_tradnl" sz="1200" i="1" dirty="0">
                <a:effectLst/>
                <a:latin typeface="Verdana Pro" panose="020B0604030504040204" pitchFamily="34" charset="0"/>
                <a:ea typeface="Times New Roman" panose="02020603050405020304" pitchFamily="18" charset="0"/>
                <a:cs typeface="Times New Roman" panose="02020603050405020304" pitchFamily="18" charset="0"/>
              </a:rPr>
              <a:t>, ICEX está a tu lado”</a:t>
            </a:r>
            <a:r>
              <a:rPr lang="es-ES_tradnl" sz="1200" dirty="0">
                <a:effectLst/>
                <a:latin typeface="Verdana Pro" panose="020B0604030504040204" pitchFamily="34" charset="0"/>
                <a:ea typeface="Times New Roman" panose="02020603050405020304" pitchFamily="18" charset="0"/>
                <a:cs typeface="Times New Roman" panose="02020603050405020304" pitchFamily="18" charset="0"/>
              </a:rPr>
              <a:t>, </a:t>
            </a:r>
            <a:r>
              <a:rPr lang="es-ES_tradnl" sz="1200" dirty="0">
                <a:effectLst/>
                <a:latin typeface="Verdana Pro" panose="020B0604030504040204" pitchFamily="34" charset="0"/>
                <a:ea typeface="Times New Roman" panose="02020603050405020304" pitchFamily="18" charset="0"/>
              </a:rPr>
              <a:t>ha intentado mitigar el impacto de la crisis ayudando a las empresas a</a:t>
            </a:r>
            <a:r>
              <a:rPr lang="es-ES_tradnl" sz="1200" dirty="0">
                <a:effectLst/>
                <a:latin typeface="Verdana Pro" panose="020B0604030504040204" pitchFamily="34" charset="0"/>
                <a:ea typeface="Times New Roman" panose="02020603050405020304" pitchFamily="18" charset="0"/>
                <a:cs typeface="Times New Roman" panose="02020603050405020304" pitchFamily="18" charset="0"/>
              </a:rPr>
              <a:t> mantener su actividad </a:t>
            </a:r>
            <a:r>
              <a:rPr lang="es-ES_tradnl" sz="1200" dirty="0">
                <a:effectLst/>
                <a:latin typeface="Verdana Pro" panose="020B0604030504040204" pitchFamily="34" charset="0"/>
                <a:ea typeface="Times New Roman" panose="02020603050405020304" pitchFamily="18" charset="0"/>
              </a:rPr>
              <a:t>internacional </a:t>
            </a:r>
            <a:r>
              <a:rPr lang="es-ES_tradnl" sz="1200" dirty="0">
                <a:effectLst/>
                <a:latin typeface="Verdana Pro" panose="020B0604030504040204" pitchFamily="34" charset="0"/>
                <a:ea typeface="Times New Roman" panose="02020603050405020304" pitchFamily="18" charset="0"/>
                <a:cs typeface="Times New Roman" panose="02020603050405020304" pitchFamily="18" charset="0"/>
              </a:rPr>
              <a:t>en la medida de lo posible</a:t>
            </a:r>
            <a:r>
              <a:rPr lang="es-ES_tradnl" sz="1200" dirty="0">
                <a:effectLst/>
                <a:latin typeface="Verdana Pro" panose="020B0604030504040204" pitchFamily="34" charset="0"/>
                <a:ea typeface="Times New Roman" panose="02020603050405020304" pitchFamily="18" charset="0"/>
              </a:rPr>
              <a:t>. ICEX ha unificado su oferta de servicios digitales (de asesoramiento personalizado, información y</a:t>
            </a:r>
            <a:r>
              <a:rPr lang="es-ES_tradnl" sz="1200" dirty="0">
                <a:solidFill>
                  <a:srgbClr val="00B050"/>
                </a:solidFill>
                <a:effectLst/>
                <a:latin typeface="Verdana Pro" panose="020B0604030504040204" pitchFamily="34" charset="0"/>
                <a:ea typeface="Times New Roman" panose="02020603050405020304" pitchFamily="18" charset="0"/>
                <a:cs typeface="Times New Roman" panose="02020603050405020304" pitchFamily="18" charset="0"/>
              </a:rPr>
              <a:t> </a:t>
            </a:r>
            <a:r>
              <a:rPr lang="es-ES_tradnl" sz="1200" dirty="0">
                <a:effectLst/>
                <a:latin typeface="Verdana Pro" panose="020B0604030504040204" pitchFamily="34" charset="0"/>
                <a:ea typeface="Times New Roman" panose="02020603050405020304" pitchFamily="18" charset="0"/>
              </a:rPr>
              <a:t>formación en internacionalización) con un objetivo único: estar al lado de las empresas en un momento en el que</a:t>
            </a:r>
            <a:r>
              <a:rPr lang="es-ES_tradnl" sz="1200" dirty="0">
                <a:effectLst/>
                <a:latin typeface="Verdana Pro" panose="020B0604030504040204" pitchFamily="34" charset="0"/>
                <a:ea typeface="Times New Roman" panose="02020603050405020304" pitchFamily="18" charset="0"/>
                <a:cs typeface="Times New Roman" panose="02020603050405020304" pitchFamily="18" charset="0"/>
              </a:rPr>
              <a:t> los </a:t>
            </a:r>
            <a:r>
              <a:rPr lang="es-ES_tradnl" sz="1200" dirty="0">
                <a:effectLst/>
                <a:latin typeface="Verdana Pro" panose="020B0604030504040204" pitchFamily="34" charset="0"/>
                <a:ea typeface="Times New Roman" panose="02020603050405020304" pitchFamily="18" charset="0"/>
              </a:rPr>
              <a:t>mercados internacionales parecen más lejanos que nunca. Además, ha incrementado</a:t>
            </a:r>
            <a:r>
              <a:rPr lang="es-ES_tradnl" sz="1200" dirty="0">
                <a:effectLst/>
                <a:latin typeface="Verdana Pro" panose="020B0604030504040204" pitchFamily="34" charset="0"/>
                <a:ea typeface="Times New Roman" panose="02020603050405020304" pitchFamily="18" charset="0"/>
                <a:cs typeface="Times New Roman" panose="02020603050405020304" pitchFamily="18" charset="0"/>
              </a:rPr>
              <a:t> la comunicación continua con el cliente extranjero </a:t>
            </a:r>
            <a:r>
              <a:rPr lang="es-ES_tradnl" sz="1200" dirty="0">
                <a:effectLst/>
                <a:latin typeface="Verdana Pro" panose="020B0604030504040204" pitchFamily="34" charset="0"/>
                <a:ea typeface="Times New Roman" panose="02020603050405020304" pitchFamily="18" charset="0"/>
              </a:rPr>
              <a:t>y ha trabajado en</a:t>
            </a:r>
            <a:r>
              <a:rPr lang="es-ES_tradnl" sz="1200" dirty="0">
                <a:effectLst/>
                <a:latin typeface="Verdana Pro" panose="020B0604030504040204" pitchFamily="34" charset="0"/>
                <a:ea typeface="Times New Roman" panose="02020603050405020304" pitchFamily="18" charset="0"/>
                <a:cs typeface="Times New Roman" panose="02020603050405020304" pitchFamily="18" charset="0"/>
              </a:rPr>
              <a:t> el refortalecimiento de la imagen de las empresas españolas</a:t>
            </a:r>
            <a:r>
              <a:rPr lang="es-ES_tradnl" sz="1200" dirty="0">
                <a:effectLst/>
                <a:latin typeface="Verdana Pro" panose="020B0604030504040204" pitchFamily="34" charset="0"/>
                <a:ea typeface="Times New Roman" panose="02020603050405020304" pitchFamily="18" charset="0"/>
              </a:rPr>
              <a:t> en el exterior</a:t>
            </a:r>
            <a:r>
              <a:rPr lang="es-ES_tradnl" sz="1200" dirty="0">
                <a:effectLst/>
                <a:latin typeface="Verdana Pro" panose="020B0604030504040204" pitchFamily="34" charset="0"/>
                <a:ea typeface="Times New Roman" panose="02020603050405020304" pitchFamily="18" charset="0"/>
                <a:cs typeface="Times New Roman" panose="02020603050405020304" pitchFamily="18" charset="0"/>
              </a:rPr>
              <a:t>, no </a:t>
            </a:r>
            <a:r>
              <a:rPr lang="es-ES_tradnl" sz="1200" dirty="0">
                <a:effectLst/>
                <a:latin typeface="Verdana Pro" panose="020B0604030504040204" pitchFamily="34" charset="0"/>
                <a:ea typeface="Times New Roman" panose="02020603050405020304" pitchFamily="18" charset="0"/>
              </a:rPr>
              <a:t>sólo de</a:t>
            </a:r>
            <a:r>
              <a:rPr lang="es-ES_tradnl" sz="1200" dirty="0">
                <a:effectLst/>
                <a:latin typeface="Verdana Pro" panose="020B0604030504040204" pitchFamily="34" charset="0"/>
                <a:ea typeface="Times New Roman" panose="02020603050405020304" pitchFamily="18" charset="0"/>
                <a:cs typeface="Times New Roman" panose="02020603050405020304" pitchFamily="18" charset="0"/>
              </a:rPr>
              <a:t> su competitividad y excelencia productiva, sino también </a:t>
            </a:r>
            <a:r>
              <a:rPr lang="es-ES_tradnl" sz="1200" dirty="0">
                <a:effectLst/>
                <a:latin typeface="Verdana Pro" panose="020B0604030504040204" pitchFamily="34" charset="0"/>
                <a:ea typeface="Times New Roman" panose="02020603050405020304" pitchFamily="18" charset="0"/>
              </a:rPr>
              <a:t>de</a:t>
            </a:r>
            <a:r>
              <a:rPr lang="es-ES_tradnl" sz="1200" dirty="0">
                <a:effectLst/>
                <a:latin typeface="Verdana Pro" panose="020B0604030504040204" pitchFamily="34" charset="0"/>
                <a:ea typeface="Times New Roman" panose="02020603050405020304" pitchFamily="18" charset="0"/>
                <a:cs typeface="Times New Roman" panose="02020603050405020304" pitchFamily="18" charset="0"/>
              </a:rPr>
              <a:t> su fiabilidad y compromiso en la lucha contra la pandemia</a:t>
            </a:r>
            <a:r>
              <a:rPr lang="es-ES" sz="1200" dirty="0">
                <a:effectLst/>
                <a:latin typeface="Verdana Pro" panose="020B0604030504040204" pitchFamily="34" charset="0"/>
                <a:ea typeface="Times New Roman" panose="02020603050405020304" pitchFamily="18" charset="0"/>
              </a:rPr>
              <a:t>. </a:t>
            </a:r>
          </a:p>
        </p:txBody>
      </p:sp>
      <p:sp>
        <p:nvSpPr>
          <p:cNvPr id="21" name="CuadroTexto 20">
            <a:extLst>
              <a:ext uri="{FF2B5EF4-FFF2-40B4-BE49-F238E27FC236}">
                <a16:creationId xmlns:a16="http://schemas.microsoft.com/office/drawing/2014/main" id="{BD0B02AA-C9C5-4566-A671-C293DFF839AC}"/>
              </a:ext>
            </a:extLst>
          </p:cNvPr>
          <p:cNvSpPr txBox="1"/>
          <p:nvPr/>
        </p:nvSpPr>
        <p:spPr>
          <a:xfrm>
            <a:off x="6421130" y="9659414"/>
            <a:ext cx="374475" cy="184666"/>
          </a:xfrm>
          <a:prstGeom prst="rect">
            <a:avLst/>
          </a:prstGeom>
          <a:noFill/>
        </p:spPr>
        <p:txBody>
          <a:bodyPr wrap="square" rtlCol="0">
            <a:spAutoFit/>
          </a:bodyPr>
          <a:lstStyle/>
          <a:p>
            <a:pPr algn="r"/>
            <a:r>
              <a:rPr lang="es-ES" sz="600" dirty="0"/>
              <a:t>10</a:t>
            </a:r>
          </a:p>
        </p:txBody>
      </p:sp>
    </p:spTree>
    <p:extLst>
      <p:ext uri="{BB962C8B-B14F-4D97-AF65-F5344CB8AC3E}">
        <p14:creationId xmlns:p14="http://schemas.microsoft.com/office/powerpoint/2010/main" val="3773935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a:solidFill>
                  <a:srgbClr val="003A3C"/>
                </a:solidFill>
                <a:latin typeface="Verdana Pro" panose="020B0604030504040204" pitchFamily="34" charset="0"/>
                <a:cs typeface="Kartika" panose="020B0502040204020203" pitchFamily="18" charset="0"/>
              </a:rPr>
              <a:t>Plan 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6" name="CuadroTexto 5">
            <a:extLst>
              <a:ext uri="{FF2B5EF4-FFF2-40B4-BE49-F238E27FC236}">
                <a16:creationId xmlns:a16="http://schemas.microsoft.com/office/drawing/2014/main" id="{14EFD034-0DB1-40AF-BA36-42BD024C0DB9}"/>
              </a:ext>
            </a:extLst>
          </p:cNvPr>
          <p:cNvSpPr txBox="1"/>
          <p:nvPr/>
        </p:nvSpPr>
        <p:spPr>
          <a:xfrm>
            <a:off x="569936" y="1761576"/>
            <a:ext cx="5984306" cy="5783506"/>
          </a:xfrm>
          <a:prstGeom prst="rect">
            <a:avLst/>
          </a:prstGeom>
          <a:noFill/>
        </p:spPr>
        <p:txBody>
          <a:bodyPr wrap="square">
            <a:spAutoFit/>
          </a:bodyPr>
          <a:lstStyle/>
          <a:p>
            <a:pPr algn="just">
              <a:lnSpc>
                <a:spcPct val="115000"/>
              </a:lnSpc>
              <a:spcBef>
                <a:spcPts val="300"/>
              </a:spcBef>
              <a:spcAft>
                <a:spcPts val="300"/>
              </a:spcAft>
            </a:pPr>
            <a:r>
              <a:rPr lang="es-ES" sz="1200" dirty="0">
                <a:effectLst/>
                <a:latin typeface="Verdana Pro" panose="020B0604030504040204" pitchFamily="34" charset="0"/>
                <a:ea typeface="Times New Roman" panose="02020603050405020304" pitchFamily="18" charset="0"/>
              </a:rPr>
              <a:t> </a:t>
            </a:r>
          </a:p>
          <a:p>
            <a:pPr marL="342900" lvl="0" indent="-342900" algn="just">
              <a:lnSpc>
                <a:spcPct val="115000"/>
              </a:lnSpc>
              <a:spcBef>
                <a:spcPts val="300"/>
              </a:spcBef>
              <a:spcAft>
                <a:spcPts val="0"/>
              </a:spcAft>
              <a:buFont typeface="Arial" panose="020B0604020202020204" pitchFamily="34" charset="0"/>
              <a:buChar char="•"/>
              <a:tabLst>
                <a:tab pos="685800" algn="l"/>
              </a:tabLst>
            </a:pPr>
            <a:r>
              <a:rPr lang="es-ES" sz="1200" dirty="0">
                <a:effectLst/>
                <a:latin typeface="Verdana Pro" panose="020B0604030504040204" pitchFamily="34" charset="0"/>
                <a:ea typeface="Times New Roman" panose="02020603050405020304" pitchFamily="18" charset="0"/>
                <a:cs typeface="Times New Roman" panose="02020603050405020304" pitchFamily="18" charset="0"/>
              </a:rPr>
              <a:t>31.308 consultas Ventana Global/18.225 empresas.</a:t>
            </a:r>
          </a:p>
          <a:p>
            <a:pPr marL="342900" lvl="0" indent="-342900" algn="just">
              <a:lnSpc>
                <a:spcPct val="115000"/>
              </a:lnSpc>
              <a:spcBef>
                <a:spcPts val="300"/>
              </a:spcBef>
              <a:spcAft>
                <a:spcPts val="0"/>
              </a:spcAft>
              <a:buFont typeface="Arial" panose="020B0604020202020204" pitchFamily="34" charset="0"/>
              <a:buChar char="•"/>
              <a:tabLst>
                <a:tab pos="685800" algn="l"/>
              </a:tabLst>
            </a:pPr>
            <a:r>
              <a:rPr lang="es-ES" sz="1200" dirty="0">
                <a:effectLst/>
                <a:latin typeface="Verdana Pro" panose="020B0604030504040204" pitchFamily="34" charset="0"/>
                <a:ea typeface="Times New Roman" panose="02020603050405020304" pitchFamily="18" charset="0"/>
                <a:cs typeface="Times New Roman" panose="02020603050405020304" pitchFamily="18" charset="0"/>
              </a:rPr>
              <a:t>312 estudios de mercado.</a:t>
            </a:r>
          </a:p>
          <a:p>
            <a:pPr marL="342900" lvl="0" indent="-342900" algn="just">
              <a:lnSpc>
                <a:spcPct val="115000"/>
              </a:lnSpc>
              <a:spcBef>
                <a:spcPts val="300"/>
              </a:spcBef>
              <a:spcAft>
                <a:spcPts val="0"/>
              </a:spcAft>
              <a:buFont typeface="Arial" panose="020B0604020202020204" pitchFamily="34" charset="0"/>
              <a:buChar char="•"/>
              <a:tabLst>
                <a:tab pos="685800" algn="l"/>
              </a:tabLst>
            </a:pPr>
            <a:r>
              <a:rPr lang="es-ES" sz="1200" dirty="0">
                <a:effectLst/>
                <a:latin typeface="Verdana Pro" panose="020B0604030504040204" pitchFamily="34" charset="0"/>
                <a:ea typeface="Times New Roman" panose="02020603050405020304" pitchFamily="18" charset="0"/>
                <a:cs typeface="Times New Roman" panose="02020603050405020304" pitchFamily="18" charset="0"/>
              </a:rPr>
              <a:t>113 fichas sectoriales.</a:t>
            </a:r>
          </a:p>
          <a:p>
            <a:pPr marL="342900" lvl="0" indent="-342900" algn="just">
              <a:lnSpc>
                <a:spcPct val="115000"/>
              </a:lnSpc>
              <a:spcBef>
                <a:spcPts val="300"/>
              </a:spcBef>
              <a:spcAft>
                <a:spcPts val="0"/>
              </a:spcAft>
              <a:buFont typeface="Arial" panose="020B0604020202020204" pitchFamily="34" charset="0"/>
              <a:buChar char="•"/>
              <a:tabLst>
                <a:tab pos="685800" algn="l"/>
              </a:tabLst>
            </a:pPr>
            <a:r>
              <a:rPr lang="es-ES" sz="1200" dirty="0">
                <a:effectLst/>
                <a:latin typeface="Verdana Pro" panose="020B0604030504040204" pitchFamily="34" charset="0"/>
                <a:ea typeface="Times New Roman" panose="02020603050405020304" pitchFamily="18" charset="0"/>
                <a:cs typeface="Times New Roman" panose="02020603050405020304" pitchFamily="18" charset="0"/>
              </a:rPr>
              <a:t>86 </a:t>
            </a:r>
            <a:r>
              <a:rPr lang="es-ES" sz="1200" dirty="0" err="1">
                <a:effectLst/>
                <a:latin typeface="Verdana Pro" panose="020B0604030504040204" pitchFamily="34" charset="0"/>
                <a:ea typeface="Times New Roman" panose="02020603050405020304" pitchFamily="18" charset="0"/>
                <a:cs typeface="Times New Roman" panose="02020603050405020304" pitchFamily="18" charset="0"/>
              </a:rPr>
              <a:t>webminarios</a:t>
            </a:r>
            <a:r>
              <a:rPr lang="es-ES" sz="1200" dirty="0">
                <a:effectLst/>
                <a:latin typeface="Verdana Pro" panose="020B0604030504040204" pitchFamily="34" charset="0"/>
                <a:ea typeface="Times New Roman" panose="02020603050405020304" pitchFamily="18" charset="0"/>
                <a:cs typeface="Times New Roman" panose="02020603050405020304" pitchFamily="18" charset="0"/>
              </a:rPr>
              <a:t> sectoriales. </a:t>
            </a:r>
          </a:p>
          <a:p>
            <a:pPr marL="342900" lvl="0" indent="-342900" algn="just">
              <a:lnSpc>
                <a:spcPct val="115000"/>
              </a:lnSpc>
              <a:spcBef>
                <a:spcPts val="300"/>
              </a:spcBef>
              <a:spcAft>
                <a:spcPts val="0"/>
              </a:spcAft>
              <a:buFont typeface="Arial" panose="020B0604020202020204" pitchFamily="34" charset="0"/>
              <a:buChar char="•"/>
              <a:tabLst>
                <a:tab pos="685800" algn="l"/>
              </a:tabLst>
            </a:pPr>
            <a:r>
              <a:rPr lang="es-ES" sz="1200" dirty="0">
                <a:effectLst/>
                <a:latin typeface="Verdana Pro" panose="020B0604030504040204" pitchFamily="34" charset="0"/>
                <a:ea typeface="Times New Roman" panose="02020603050405020304" pitchFamily="18" charset="0"/>
                <a:cs typeface="Times New Roman" panose="02020603050405020304" pitchFamily="18" charset="0"/>
              </a:rPr>
              <a:t>8 </a:t>
            </a:r>
            <a:r>
              <a:rPr lang="es-ES" sz="1200" dirty="0" err="1">
                <a:effectLst/>
                <a:latin typeface="Verdana Pro" panose="020B0604030504040204" pitchFamily="34" charset="0"/>
                <a:ea typeface="Times New Roman" panose="02020603050405020304" pitchFamily="18" charset="0"/>
                <a:cs typeface="Times New Roman" panose="02020603050405020304" pitchFamily="18" charset="0"/>
              </a:rPr>
              <a:t>webminarios</a:t>
            </a:r>
            <a:r>
              <a:rPr lang="es-ES" sz="1200" dirty="0">
                <a:effectLst/>
                <a:latin typeface="Verdana Pro" panose="020B0604030504040204" pitchFamily="34" charset="0"/>
                <a:ea typeface="Times New Roman" panose="02020603050405020304" pitchFamily="18" charset="0"/>
                <a:cs typeface="Times New Roman" panose="02020603050405020304" pitchFamily="18" charset="0"/>
              </a:rPr>
              <a:t> multilaterales (587 asistentes).</a:t>
            </a:r>
          </a:p>
          <a:p>
            <a:pPr marL="342900" lvl="0" indent="-342900" algn="just">
              <a:lnSpc>
                <a:spcPct val="115000"/>
              </a:lnSpc>
              <a:spcBef>
                <a:spcPts val="300"/>
              </a:spcBef>
              <a:spcAft>
                <a:spcPts val="0"/>
              </a:spcAft>
              <a:buFont typeface="Arial" panose="020B0604020202020204" pitchFamily="34" charset="0"/>
              <a:buChar char="•"/>
              <a:tabLst>
                <a:tab pos="685800" algn="l"/>
              </a:tabLst>
            </a:pPr>
            <a:r>
              <a:rPr lang="es-ES" sz="1200" dirty="0">
                <a:effectLst/>
                <a:latin typeface="Verdana Pro" panose="020B0604030504040204" pitchFamily="34" charset="0"/>
                <a:ea typeface="Times New Roman" panose="02020603050405020304" pitchFamily="18" charset="0"/>
                <a:cs typeface="Times New Roman" panose="02020603050405020304" pitchFamily="18" charset="0"/>
              </a:rPr>
              <a:t>28 </a:t>
            </a:r>
            <a:r>
              <a:rPr lang="es-ES" sz="1200" dirty="0" err="1">
                <a:effectLst/>
                <a:latin typeface="Verdana Pro" panose="020B0604030504040204" pitchFamily="34" charset="0"/>
                <a:ea typeface="Times New Roman" panose="02020603050405020304" pitchFamily="18" charset="0"/>
                <a:cs typeface="Times New Roman" panose="02020603050405020304" pitchFamily="18" charset="0"/>
              </a:rPr>
              <a:t>webminarios</a:t>
            </a:r>
            <a:r>
              <a:rPr lang="es-ES" sz="1200" dirty="0">
                <a:effectLst/>
                <a:latin typeface="Verdana Pro" panose="020B0604030504040204" pitchFamily="34" charset="0"/>
                <a:ea typeface="Times New Roman" panose="02020603050405020304" pitchFamily="18" charset="0"/>
                <a:cs typeface="Times New Roman" panose="02020603050405020304" pitchFamily="18" charset="0"/>
              </a:rPr>
              <a:t> geográficos (5445 asistentes).</a:t>
            </a:r>
          </a:p>
          <a:p>
            <a:pPr marL="342900" lvl="0" indent="-342900" algn="just">
              <a:lnSpc>
                <a:spcPct val="115000"/>
              </a:lnSpc>
              <a:spcBef>
                <a:spcPts val="300"/>
              </a:spcBef>
              <a:spcAft>
                <a:spcPts val="0"/>
              </a:spcAft>
              <a:buFont typeface="Arial" panose="020B0604020202020204" pitchFamily="34" charset="0"/>
              <a:buChar char="•"/>
              <a:tabLst>
                <a:tab pos="685800" algn="l"/>
              </a:tabLst>
            </a:pPr>
            <a:r>
              <a:rPr lang="es-ES" sz="1200" dirty="0">
                <a:effectLst/>
                <a:latin typeface="Verdana Pro" panose="020B0604030504040204" pitchFamily="34" charset="0"/>
                <a:ea typeface="Times New Roman" panose="02020603050405020304" pitchFamily="18" charset="0"/>
                <a:cs typeface="Times New Roman" panose="02020603050405020304" pitchFamily="18" charset="0"/>
              </a:rPr>
              <a:t>6 </a:t>
            </a:r>
            <a:r>
              <a:rPr lang="es-ES" sz="1200" dirty="0" err="1">
                <a:effectLst/>
                <a:latin typeface="Verdana Pro" panose="020B0604030504040204" pitchFamily="34" charset="0"/>
                <a:ea typeface="Times New Roman" panose="02020603050405020304" pitchFamily="18" charset="0"/>
                <a:cs typeface="Times New Roman" panose="02020603050405020304" pitchFamily="18" charset="0"/>
              </a:rPr>
              <a:t>webminarios</a:t>
            </a:r>
            <a:r>
              <a:rPr lang="es-ES" sz="1200" dirty="0">
                <a:effectLst/>
                <a:latin typeface="Verdana Pro" panose="020B0604030504040204" pitchFamily="34" charset="0"/>
                <a:ea typeface="Times New Roman" panose="02020603050405020304" pitchFamily="18" charset="0"/>
                <a:cs typeface="Times New Roman" panose="02020603050405020304" pitchFamily="18" charset="0"/>
              </a:rPr>
              <a:t> financieros (600 asistentes). </a:t>
            </a:r>
          </a:p>
          <a:p>
            <a:pPr marL="342900" lvl="0" indent="-342900" algn="just">
              <a:lnSpc>
                <a:spcPct val="115000"/>
              </a:lnSpc>
              <a:spcBef>
                <a:spcPts val="300"/>
              </a:spcBef>
              <a:spcAft>
                <a:spcPts val="0"/>
              </a:spcAft>
              <a:buFont typeface="Arial" panose="020B0604020202020204" pitchFamily="34" charset="0"/>
              <a:buChar char="•"/>
              <a:tabLst>
                <a:tab pos="685800" algn="l"/>
              </a:tabLst>
            </a:pPr>
            <a:r>
              <a:rPr lang="es-ES" sz="1200" dirty="0">
                <a:effectLst/>
                <a:latin typeface="Verdana Pro" panose="020B0604030504040204" pitchFamily="34" charset="0"/>
                <a:ea typeface="Times New Roman" panose="02020603050405020304" pitchFamily="18" charset="0"/>
                <a:cs typeface="Times New Roman" panose="02020603050405020304" pitchFamily="18" charset="0"/>
              </a:rPr>
              <a:t>48 </a:t>
            </a:r>
            <a:r>
              <a:rPr lang="es-ES" sz="1200" dirty="0" err="1">
                <a:effectLst/>
                <a:latin typeface="Verdana Pro" panose="020B0604030504040204" pitchFamily="34" charset="0"/>
                <a:ea typeface="Times New Roman" panose="02020603050405020304" pitchFamily="18" charset="0"/>
                <a:cs typeface="Times New Roman" panose="02020603050405020304" pitchFamily="18" charset="0"/>
              </a:rPr>
              <a:t>webminarios</a:t>
            </a:r>
            <a:r>
              <a:rPr lang="es-ES" sz="1200" dirty="0">
                <a:effectLst/>
                <a:latin typeface="Verdana Pro" panose="020B0604030504040204" pitchFamily="34" charset="0"/>
                <a:ea typeface="Times New Roman" panose="02020603050405020304" pitchFamily="18" charset="0"/>
                <a:cs typeface="Times New Roman" panose="02020603050405020304" pitchFamily="18" charset="0"/>
              </a:rPr>
              <a:t> sobre mercados electrónicos (8.732 asistentes).</a:t>
            </a:r>
          </a:p>
          <a:p>
            <a:pPr marL="342900" lvl="0" indent="-342900" algn="just">
              <a:lnSpc>
                <a:spcPct val="115000"/>
              </a:lnSpc>
              <a:spcBef>
                <a:spcPts val="300"/>
              </a:spcBef>
              <a:spcAft>
                <a:spcPts val="0"/>
              </a:spcAft>
              <a:buFont typeface="Arial" panose="020B0604020202020204" pitchFamily="34" charset="0"/>
              <a:buChar char="•"/>
              <a:tabLst>
                <a:tab pos="685800" algn="l"/>
              </a:tabLst>
            </a:pPr>
            <a:r>
              <a:rPr lang="es-ES" sz="1200" dirty="0">
                <a:effectLst/>
                <a:latin typeface="Verdana Pro" panose="020B0604030504040204" pitchFamily="34" charset="0"/>
                <a:ea typeface="Times New Roman" panose="02020603050405020304" pitchFamily="18" charset="0"/>
                <a:cs typeface="Times New Roman" panose="02020603050405020304" pitchFamily="18" charset="0"/>
              </a:rPr>
              <a:t>657 servicios personalizados realizados a través de la Red de Oficinas Económicas y Comerciales de la Secretaría de Estado de Comercio.</a:t>
            </a:r>
          </a:p>
          <a:p>
            <a:pPr marL="342900" lvl="0" indent="-342900" algn="just">
              <a:lnSpc>
                <a:spcPct val="115000"/>
              </a:lnSpc>
              <a:spcBef>
                <a:spcPts val="300"/>
              </a:spcBef>
              <a:spcAft>
                <a:spcPts val="0"/>
              </a:spcAft>
              <a:buFont typeface="Arial" panose="020B0604020202020204" pitchFamily="34" charset="0"/>
              <a:buChar char="•"/>
              <a:tabLst>
                <a:tab pos="685800" algn="l"/>
              </a:tabLst>
            </a:pPr>
            <a:r>
              <a:rPr lang="es-ES" sz="1200" dirty="0">
                <a:effectLst/>
                <a:latin typeface="Verdana Pro" panose="020B0604030504040204" pitchFamily="34" charset="0"/>
                <a:ea typeface="Times New Roman" panose="02020603050405020304" pitchFamily="18" charset="0"/>
                <a:cs typeface="Times New Roman" panose="02020603050405020304" pitchFamily="18" charset="0"/>
              </a:rPr>
              <a:t>30 proyectos de empresa iniciados dentro del programa ICEX-</a:t>
            </a:r>
            <a:r>
              <a:rPr lang="es-ES" sz="1200" dirty="0" err="1">
                <a:effectLst/>
                <a:latin typeface="Verdana Pro" panose="020B0604030504040204" pitchFamily="34" charset="0"/>
                <a:ea typeface="Times New Roman" panose="02020603050405020304" pitchFamily="18" charset="0"/>
                <a:cs typeface="Times New Roman" panose="02020603050405020304" pitchFamily="18" charset="0"/>
              </a:rPr>
              <a:t>eMarketServices</a:t>
            </a:r>
            <a:r>
              <a:rPr lang="es-ES" sz="1200" dirty="0">
                <a:effectLst/>
                <a:latin typeface="Verdana Pro" panose="020B0604030504040204" pitchFamily="34" charset="0"/>
                <a:ea typeface="Times New Roman" panose="02020603050405020304" pitchFamily="18" charset="0"/>
                <a:cs typeface="Times New Roman" panose="02020603050405020304" pitchFamily="18" charset="0"/>
              </a:rPr>
              <a:t> de Consultoría Estratégica en venta online internacional.</a:t>
            </a:r>
          </a:p>
          <a:p>
            <a:pPr marL="342900" lvl="0" indent="-342900" algn="just">
              <a:lnSpc>
                <a:spcPct val="115000"/>
              </a:lnSpc>
              <a:spcBef>
                <a:spcPts val="300"/>
              </a:spcBef>
              <a:spcAft>
                <a:spcPts val="0"/>
              </a:spcAft>
              <a:buFont typeface="Arial" panose="020B0604020202020204" pitchFamily="34" charset="0"/>
              <a:buChar char="•"/>
              <a:tabLst>
                <a:tab pos="685800" algn="l"/>
              </a:tabLst>
            </a:pPr>
            <a:r>
              <a:rPr lang="es-ES" sz="1200" dirty="0">
                <a:effectLst/>
                <a:latin typeface="Verdana Pro" panose="020B0604030504040204" pitchFamily="34" charset="0"/>
                <a:ea typeface="Times New Roman" panose="02020603050405020304" pitchFamily="18" charset="0"/>
                <a:cs typeface="Times New Roman" panose="02020603050405020304" pitchFamily="18" charset="0"/>
              </a:rPr>
              <a:t>311 alumnos online en el Máster de Becarios ICEX (Becas 44ª Promoción) y 46 salas virtuales, hasta septiembre 2020. </a:t>
            </a:r>
          </a:p>
          <a:p>
            <a:pPr marL="342900" lvl="0" indent="-342900" algn="just">
              <a:lnSpc>
                <a:spcPct val="115000"/>
              </a:lnSpc>
              <a:spcBef>
                <a:spcPts val="300"/>
              </a:spcBef>
              <a:spcAft>
                <a:spcPts val="0"/>
              </a:spcAft>
              <a:buFont typeface="Arial" panose="020B0604020202020204" pitchFamily="34" charset="0"/>
              <a:buChar char="•"/>
              <a:tabLst>
                <a:tab pos="685800" algn="l"/>
              </a:tabLst>
            </a:pPr>
            <a:r>
              <a:rPr lang="es-ES" sz="1200" dirty="0">
                <a:effectLst/>
                <a:latin typeface="Verdana Pro" panose="020B0604030504040204" pitchFamily="34" charset="0"/>
                <a:ea typeface="Times New Roman" panose="02020603050405020304" pitchFamily="18" charset="0"/>
                <a:cs typeface="Times New Roman" panose="02020603050405020304" pitchFamily="18" charset="0"/>
              </a:rPr>
              <a:t>288 alumnos online en el Máster de Becarios ICEX (Becas 45ª Promoción) y 60 salas virtuales desde octubre 2020.</a:t>
            </a:r>
          </a:p>
          <a:p>
            <a:pPr marL="342900" lvl="0" indent="-342900" algn="just">
              <a:lnSpc>
                <a:spcPct val="115000"/>
              </a:lnSpc>
              <a:spcBef>
                <a:spcPts val="300"/>
              </a:spcBef>
              <a:spcAft>
                <a:spcPts val="0"/>
              </a:spcAft>
              <a:buFont typeface="Arial" panose="020B0604020202020204" pitchFamily="34" charset="0"/>
              <a:buChar char="•"/>
              <a:tabLst>
                <a:tab pos="685800" algn="l"/>
              </a:tabLst>
            </a:pPr>
            <a:r>
              <a:rPr lang="es-ES" sz="1200" dirty="0">
                <a:effectLst/>
                <a:latin typeface="Verdana Pro" panose="020B0604030504040204" pitchFamily="34" charset="0"/>
                <a:ea typeface="Times New Roman" panose="02020603050405020304" pitchFamily="18" charset="0"/>
                <a:cs typeface="Times New Roman" panose="02020603050405020304" pitchFamily="18" charset="0"/>
              </a:rPr>
              <a:t>45 estudiantes prácticas en </a:t>
            </a:r>
            <a:r>
              <a:rPr lang="es-ES" sz="1200" dirty="0" err="1">
                <a:effectLst/>
                <a:latin typeface="Verdana Pro" panose="020B0604030504040204" pitchFamily="34" charset="0"/>
                <a:ea typeface="Times New Roman" panose="02020603050405020304" pitchFamily="18" charset="0"/>
                <a:cs typeface="Times New Roman" panose="02020603050405020304" pitchFamily="18" charset="0"/>
              </a:rPr>
              <a:t>teleformación</a:t>
            </a:r>
            <a:r>
              <a:rPr lang="es-ES" sz="1200" dirty="0">
                <a:effectLst/>
                <a:latin typeface="Verdana Pro" panose="020B0604030504040204" pitchFamily="34" charset="0"/>
                <a:ea typeface="Times New Roman" panose="02020603050405020304" pitchFamily="18" charset="0"/>
                <a:cs typeface="Times New Roman" panose="02020603050405020304" pitchFamily="18" charset="0"/>
              </a:rPr>
              <a:t>.</a:t>
            </a:r>
          </a:p>
          <a:p>
            <a:pPr marL="342900" lvl="0" indent="-342900" algn="just">
              <a:lnSpc>
                <a:spcPct val="115000"/>
              </a:lnSpc>
              <a:spcBef>
                <a:spcPts val="300"/>
              </a:spcBef>
              <a:spcAft>
                <a:spcPts val="0"/>
              </a:spcAft>
              <a:buFont typeface="Arial" panose="020B0604020202020204" pitchFamily="34" charset="0"/>
              <a:buChar char="•"/>
              <a:tabLst>
                <a:tab pos="685800" algn="l"/>
              </a:tabLst>
            </a:pPr>
            <a:r>
              <a:rPr lang="es-ES_tradnl" sz="1200" dirty="0">
                <a:effectLst/>
                <a:latin typeface="Verdana Pro" panose="020B0604030504040204" pitchFamily="34" charset="0"/>
                <a:ea typeface="Times New Roman" panose="02020603050405020304" pitchFamily="18" charset="0"/>
                <a:cs typeface="Times New Roman" panose="02020603050405020304" pitchFamily="18" charset="0"/>
              </a:rPr>
              <a:t>129 becarios repatriados en </a:t>
            </a:r>
            <a:r>
              <a:rPr lang="es-ES_tradnl" sz="1200" dirty="0" err="1">
                <a:effectLst/>
                <a:latin typeface="Verdana Pro" panose="020B0604030504040204" pitchFamily="34" charset="0"/>
                <a:ea typeface="Times New Roman" panose="02020603050405020304" pitchFamily="18" charset="0"/>
                <a:cs typeface="Times New Roman" panose="02020603050405020304" pitchFamily="18" charset="0"/>
              </a:rPr>
              <a:t>teleformación</a:t>
            </a:r>
            <a:r>
              <a:rPr lang="es-ES_tradnl" sz="1200" dirty="0">
                <a:effectLst/>
                <a:latin typeface="Verdana Pro" panose="020B0604030504040204" pitchFamily="34" charset="0"/>
                <a:ea typeface="Times New Roman" panose="02020603050405020304" pitchFamily="18" charset="0"/>
                <a:cs typeface="Times New Roman" panose="02020603050405020304" pitchFamily="18" charset="0"/>
              </a:rPr>
              <a:t>, de los que actualmente solo quedan 2, que terminarán su Fase I en España debido a patologías previas.</a:t>
            </a:r>
            <a:endParaRPr lang="es-ES" sz="1200" dirty="0">
              <a:effectLst/>
              <a:latin typeface="Verdana Pro" panose="020B060403050404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Bef>
                <a:spcPts val="300"/>
              </a:spcBef>
              <a:spcAft>
                <a:spcPts val="0"/>
              </a:spcAft>
              <a:buFont typeface="Arial" panose="020B0604020202020204" pitchFamily="34" charset="0"/>
              <a:buChar char="•"/>
              <a:tabLst>
                <a:tab pos="685800" algn="l"/>
              </a:tabLst>
            </a:pPr>
            <a:r>
              <a:rPr lang="es-ES" sz="1200" dirty="0">
                <a:effectLst/>
                <a:latin typeface="Verdana Pro" panose="020B0604030504040204" pitchFamily="34" charset="0"/>
                <a:ea typeface="Times New Roman" panose="02020603050405020304" pitchFamily="18" charset="0"/>
                <a:cs typeface="Times New Roman" panose="02020603050405020304" pitchFamily="18" charset="0"/>
              </a:rPr>
              <a:t>89 actividades formativas online (webinarios COVID y otros cursos) con un total de 8.392 alumnos inscritos.</a:t>
            </a:r>
          </a:p>
        </p:txBody>
      </p:sp>
      <p:sp>
        <p:nvSpPr>
          <p:cNvPr id="9" name="CuadroTexto 8">
            <a:extLst>
              <a:ext uri="{FF2B5EF4-FFF2-40B4-BE49-F238E27FC236}">
                <a16:creationId xmlns:a16="http://schemas.microsoft.com/office/drawing/2014/main" id="{A2CAD899-DE01-4D9E-A476-1D83BC31D327}"/>
              </a:ext>
            </a:extLst>
          </p:cNvPr>
          <p:cNvSpPr txBox="1"/>
          <p:nvPr/>
        </p:nvSpPr>
        <p:spPr>
          <a:xfrm>
            <a:off x="388307" y="7621085"/>
            <a:ext cx="6288064" cy="283539"/>
          </a:xfrm>
          <a:prstGeom prst="rect">
            <a:avLst/>
          </a:prstGeom>
          <a:noFill/>
        </p:spPr>
        <p:txBody>
          <a:bodyPr wrap="square">
            <a:spAutoFit/>
          </a:bodyPr>
          <a:lstStyle/>
          <a:p>
            <a:pPr>
              <a:lnSpc>
                <a:spcPct val="115000"/>
              </a:lnSpc>
              <a:spcBef>
                <a:spcPts val="300"/>
              </a:spcBef>
              <a:spcAft>
                <a:spcPts val="300"/>
              </a:spcAft>
            </a:pPr>
            <a:r>
              <a:rPr lang="es-ES" sz="1200" dirty="0">
                <a:effectLst/>
                <a:latin typeface="Verdana Pro" panose="020B0604030504040204" pitchFamily="34" charset="0"/>
                <a:ea typeface="Times New Roman" panose="02020603050405020304" pitchFamily="18" charset="0"/>
              </a:rPr>
              <a:t>Y por último, en materia de atracción de Inversión Extranjera Directa (IED): </a:t>
            </a:r>
          </a:p>
        </p:txBody>
      </p:sp>
      <p:sp>
        <p:nvSpPr>
          <p:cNvPr id="11" name="CuadroTexto 10">
            <a:extLst>
              <a:ext uri="{FF2B5EF4-FFF2-40B4-BE49-F238E27FC236}">
                <a16:creationId xmlns:a16="http://schemas.microsoft.com/office/drawing/2014/main" id="{732E8CE8-78B6-4457-9263-42722CB23C44}"/>
              </a:ext>
            </a:extLst>
          </p:cNvPr>
          <p:cNvSpPr txBox="1"/>
          <p:nvPr/>
        </p:nvSpPr>
        <p:spPr>
          <a:xfrm>
            <a:off x="538293" y="8094950"/>
            <a:ext cx="6288063" cy="1036053"/>
          </a:xfrm>
          <a:prstGeom prst="rect">
            <a:avLst/>
          </a:prstGeom>
          <a:noFill/>
        </p:spPr>
        <p:txBody>
          <a:bodyPr wrap="square">
            <a:spAutoFit/>
          </a:bodyPr>
          <a:lstStyle/>
          <a:p>
            <a:pPr marL="342900" lvl="0" indent="-342900" algn="just">
              <a:lnSpc>
                <a:spcPct val="115000"/>
              </a:lnSpc>
              <a:spcBef>
                <a:spcPts val="300"/>
              </a:spcBef>
              <a:spcAft>
                <a:spcPts val="0"/>
              </a:spcAft>
              <a:buFont typeface="Arial" panose="020B0604020202020204" pitchFamily="34" charset="0"/>
              <a:buChar char="•"/>
              <a:tabLst>
                <a:tab pos="685800" algn="l"/>
              </a:tabLst>
            </a:pPr>
            <a:r>
              <a:rPr lang="es-ES" sz="1200" dirty="0">
                <a:effectLst/>
                <a:latin typeface="Verdana Pro" panose="020B0604030504040204" pitchFamily="34" charset="0"/>
                <a:ea typeface="Times New Roman" panose="02020603050405020304" pitchFamily="18" charset="0"/>
                <a:cs typeface="Times New Roman" panose="02020603050405020304" pitchFamily="18" charset="0"/>
              </a:rPr>
              <a:t>677 consultas sobre IED</a:t>
            </a:r>
          </a:p>
          <a:p>
            <a:pPr marL="342900" lvl="0" indent="-342900" algn="just">
              <a:lnSpc>
                <a:spcPct val="115000"/>
              </a:lnSpc>
              <a:spcBef>
                <a:spcPts val="300"/>
              </a:spcBef>
              <a:spcAft>
                <a:spcPts val="0"/>
              </a:spcAft>
              <a:buFont typeface="Arial" panose="020B0604020202020204" pitchFamily="34" charset="0"/>
              <a:buChar char="•"/>
              <a:tabLst>
                <a:tab pos="685800" algn="l"/>
              </a:tabLst>
            </a:pPr>
            <a:r>
              <a:rPr lang="es-ES" sz="1200" dirty="0">
                <a:effectLst/>
                <a:latin typeface="Verdana Pro" panose="020B0604030504040204" pitchFamily="34" charset="0"/>
                <a:ea typeface="Times New Roman" panose="02020603050405020304" pitchFamily="18" charset="0"/>
                <a:cs typeface="Times New Roman" panose="02020603050405020304" pitchFamily="18" charset="0"/>
              </a:rPr>
              <a:t>156 proyectos vivos con perspectivas de futuro</a:t>
            </a:r>
          </a:p>
          <a:p>
            <a:pPr marL="342900" lvl="0" indent="-342900" algn="just">
              <a:lnSpc>
                <a:spcPct val="115000"/>
              </a:lnSpc>
              <a:spcBef>
                <a:spcPts val="300"/>
              </a:spcBef>
              <a:spcAft>
                <a:spcPts val="0"/>
              </a:spcAft>
              <a:buFont typeface="Arial" panose="020B0604020202020204" pitchFamily="34" charset="0"/>
              <a:buChar char="•"/>
              <a:tabLst>
                <a:tab pos="685800" algn="l"/>
              </a:tabLst>
            </a:pPr>
            <a:r>
              <a:rPr lang="es-ES" sz="1200" dirty="0">
                <a:effectLst/>
                <a:latin typeface="Verdana Pro" panose="020B0604030504040204" pitchFamily="34" charset="0"/>
                <a:ea typeface="Times New Roman" panose="02020603050405020304" pitchFamily="18" charset="0"/>
                <a:cs typeface="Times New Roman" panose="02020603050405020304" pitchFamily="18" charset="0"/>
              </a:rPr>
              <a:t>136 nuevos proyectos generados</a:t>
            </a:r>
          </a:p>
          <a:p>
            <a:pPr marL="342900" lvl="0" indent="-342900" algn="just">
              <a:lnSpc>
                <a:spcPct val="115000"/>
              </a:lnSpc>
              <a:spcBef>
                <a:spcPts val="300"/>
              </a:spcBef>
              <a:spcAft>
                <a:spcPts val="0"/>
              </a:spcAft>
              <a:buFont typeface="Arial" panose="020B0604020202020204" pitchFamily="34" charset="0"/>
              <a:buChar char="•"/>
              <a:tabLst>
                <a:tab pos="685800" algn="l"/>
              </a:tabLst>
            </a:pPr>
            <a:r>
              <a:rPr lang="es-ES" sz="1200" dirty="0">
                <a:effectLst/>
                <a:latin typeface="Verdana Pro" panose="020B0604030504040204" pitchFamily="34" charset="0"/>
                <a:ea typeface="Times New Roman" panose="02020603050405020304" pitchFamily="18" charset="0"/>
                <a:cs typeface="Times New Roman" panose="02020603050405020304" pitchFamily="18" charset="0"/>
              </a:rPr>
              <a:t>31 proyectos ganados. </a:t>
            </a:r>
          </a:p>
        </p:txBody>
      </p:sp>
      <p:sp>
        <p:nvSpPr>
          <p:cNvPr id="7" name="CuadroTexto 6">
            <a:extLst>
              <a:ext uri="{FF2B5EF4-FFF2-40B4-BE49-F238E27FC236}">
                <a16:creationId xmlns:a16="http://schemas.microsoft.com/office/drawing/2014/main" id="{3331577E-83FA-4BEE-B796-0C6E659CC743}"/>
              </a:ext>
            </a:extLst>
          </p:cNvPr>
          <p:cNvSpPr txBox="1"/>
          <p:nvPr/>
        </p:nvSpPr>
        <p:spPr>
          <a:xfrm>
            <a:off x="6421130" y="9659414"/>
            <a:ext cx="374475" cy="184666"/>
          </a:xfrm>
          <a:prstGeom prst="rect">
            <a:avLst/>
          </a:prstGeom>
          <a:noFill/>
        </p:spPr>
        <p:txBody>
          <a:bodyPr wrap="square" rtlCol="0">
            <a:spAutoFit/>
          </a:bodyPr>
          <a:lstStyle/>
          <a:p>
            <a:pPr algn="r"/>
            <a:r>
              <a:rPr lang="es-ES" sz="600" dirty="0"/>
              <a:t>11</a:t>
            </a:r>
          </a:p>
        </p:txBody>
      </p:sp>
      <p:sp>
        <p:nvSpPr>
          <p:cNvPr id="12" name="CuadroTexto 11">
            <a:extLst>
              <a:ext uri="{FF2B5EF4-FFF2-40B4-BE49-F238E27FC236}">
                <a16:creationId xmlns:a16="http://schemas.microsoft.com/office/drawing/2014/main" id="{24BC409B-911E-4671-A106-25CA935F039B}"/>
              </a:ext>
            </a:extLst>
          </p:cNvPr>
          <p:cNvSpPr txBox="1"/>
          <p:nvPr/>
        </p:nvSpPr>
        <p:spPr>
          <a:xfrm>
            <a:off x="354094" y="1312717"/>
            <a:ext cx="6254273" cy="517065"/>
          </a:xfrm>
          <a:prstGeom prst="rect">
            <a:avLst/>
          </a:prstGeom>
          <a:noFill/>
        </p:spPr>
        <p:txBody>
          <a:bodyPr wrap="square">
            <a:spAutoFit/>
          </a:bodyPr>
          <a:lstStyle/>
          <a:p>
            <a:pPr algn="just">
              <a:lnSpc>
                <a:spcPct val="115000"/>
              </a:lnSpc>
              <a:spcBef>
                <a:spcPts val="300"/>
              </a:spcBef>
              <a:spcAft>
                <a:spcPts val="300"/>
              </a:spcAft>
            </a:pPr>
            <a:r>
              <a:rPr lang="es-ES" sz="1200" dirty="0">
                <a:effectLst/>
                <a:latin typeface="Verdana Pro" panose="020B0604030504040204" pitchFamily="34" charset="0"/>
                <a:ea typeface="Times New Roman" panose="02020603050405020304" pitchFamily="18" charset="0"/>
              </a:rPr>
              <a:t>Algunos indicadores de actividad significativos, de 14 de marzo 2020 a 31 octubre 2020, son los siguientes: </a:t>
            </a:r>
          </a:p>
        </p:txBody>
      </p:sp>
    </p:spTree>
    <p:extLst>
      <p:ext uri="{BB962C8B-B14F-4D97-AF65-F5344CB8AC3E}">
        <p14:creationId xmlns:p14="http://schemas.microsoft.com/office/powerpoint/2010/main" val="3922267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a:solidFill>
                  <a:srgbClr val="003A3C"/>
                </a:solidFill>
                <a:latin typeface="Verdana Pro" panose="020B0604030504040204" pitchFamily="34" charset="0"/>
                <a:cs typeface="Kartika" panose="020B0502040204020203" pitchFamily="18" charset="0"/>
              </a:rPr>
              <a:t>Plan 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5" name="CuadroTexto 4">
            <a:extLst>
              <a:ext uri="{FF2B5EF4-FFF2-40B4-BE49-F238E27FC236}">
                <a16:creationId xmlns:a16="http://schemas.microsoft.com/office/drawing/2014/main" id="{63C3D5BE-DD18-4F76-86B3-F4A6AEC78A53}"/>
              </a:ext>
            </a:extLst>
          </p:cNvPr>
          <p:cNvSpPr txBox="1"/>
          <p:nvPr/>
        </p:nvSpPr>
        <p:spPr>
          <a:xfrm>
            <a:off x="84902" y="1207489"/>
            <a:ext cx="6554243" cy="3528658"/>
          </a:xfrm>
          <a:prstGeom prst="rect">
            <a:avLst/>
          </a:prstGeom>
          <a:noFill/>
        </p:spPr>
        <p:txBody>
          <a:bodyPr wrap="square">
            <a:spAutoFit/>
          </a:bodyPr>
          <a:lstStyle/>
          <a:p>
            <a:pPr marL="457200" algn="just">
              <a:lnSpc>
                <a:spcPct val="115000"/>
              </a:lnSpc>
              <a:spcAft>
                <a:spcPts val="300"/>
              </a:spcAft>
            </a:pPr>
            <a:r>
              <a:rPr lang="es-ES" sz="1200" dirty="0">
                <a:effectLst/>
                <a:latin typeface="Verdana Pro" panose="020B0604030504040204" pitchFamily="34" charset="0"/>
                <a:ea typeface="Times New Roman" panose="02020603050405020304" pitchFamily="18" charset="0"/>
              </a:rPr>
              <a:t>Además, </a:t>
            </a:r>
            <a:r>
              <a:rPr lang="es-ES" sz="1200" b="1" dirty="0">
                <a:effectLst/>
                <a:latin typeface="Verdana Pro" panose="020B0604030504040204" pitchFamily="34" charset="0"/>
                <a:ea typeface="Times New Roman" panose="02020603050405020304" pitchFamily="18" charset="0"/>
              </a:rPr>
              <a:t>el Real Decreto-ley 11/2020</a:t>
            </a:r>
            <a:r>
              <a:rPr lang="es-ES" sz="1200" dirty="0">
                <a:effectLst/>
                <a:latin typeface="Verdana Pro" panose="020B0604030504040204" pitchFamily="34" charset="0"/>
                <a:ea typeface="Times New Roman" panose="02020603050405020304" pitchFamily="18" charset="0"/>
              </a:rPr>
              <a:t>, </a:t>
            </a:r>
            <a:r>
              <a:rPr lang="es-ES" sz="1200" b="1" dirty="0">
                <a:effectLst/>
                <a:latin typeface="Verdana Pro" panose="020B0604030504040204" pitchFamily="34" charset="0"/>
                <a:ea typeface="Times New Roman" panose="02020603050405020304" pitchFamily="18" charset="0"/>
              </a:rPr>
              <a:t>de 31 de marzo</a:t>
            </a:r>
            <a:r>
              <a:rPr lang="es-ES" sz="1200" dirty="0">
                <a:effectLst/>
                <a:latin typeface="Verdana Pro" panose="020B0604030504040204" pitchFamily="34" charset="0"/>
                <a:ea typeface="Times New Roman" panose="02020603050405020304" pitchFamily="18" charset="0"/>
              </a:rPr>
              <a:t>, habilitó a ICEX para la devolución, a costa de sus presupuestos, de las cuotas abonadas por las empresas por actividades canceladas o en las que la empresa no pudiera participar. Hasta el momento, y en total (en virtud del real decreto ley y autónomamente por parte de ICEX cuando ha sido posible), se han devuelto 9.480.485 € en beneficio de 1.395 empresas. Asimismo, se habilitó el pago de las ayudas ya aprobadas a empresas, por los gastos no recuperables en actividades incluidas en planes sectoriales con entidades colaboradoras, y canceladas a causa de la epidemia. 29 empresas se han beneficiado por importe de 107.341 €.</a:t>
            </a:r>
          </a:p>
          <a:p>
            <a:pPr marL="457200" algn="just">
              <a:lnSpc>
                <a:spcPct val="115000"/>
              </a:lnSpc>
            </a:pPr>
            <a:r>
              <a:rPr lang="es-ES" sz="1200" dirty="0">
                <a:effectLst/>
                <a:latin typeface="Verdana Pro" panose="020B0604030504040204" pitchFamily="34" charset="0"/>
                <a:ea typeface="Times New Roman" panose="02020603050405020304" pitchFamily="18" charset="0"/>
              </a:rPr>
              <a:t> </a:t>
            </a:r>
          </a:p>
          <a:p>
            <a:pPr marL="457200" algn="just">
              <a:lnSpc>
                <a:spcPct val="115000"/>
              </a:lnSpc>
            </a:pPr>
            <a:r>
              <a:rPr lang="es-ES" sz="1200" dirty="0">
                <a:effectLst/>
                <a:latin typeface="Verdana Pro" panose="020B0604030504040204" pitchFamily="34" charset="0"/>
                <a:ea typeface="Times New Roman" panose="02020603050405020304" pitchFamily="18" charset="0"/>
              </a:rPr>
              <a:t>Teniendo en cuenta todos los gastos derivados de flexibilizar y adaptar los instrumentos y programas, realizar actividades no presenciales, la devolución de cuotas, así </a:t>
            </a:r>
            <a:r>
              <a:rPr lang="es-ES" sz="1200" dirty="0">
                <a:latin typeface="Verdana Pro" panose="020B0604030504040204" pitchFamily="34" charset="0"/>
              </a:rPr>
              <a:t>como los ingresos no percibidos por actividades programadas, la estimación de la respuesta de ICEX frente a la pandemia asciende a 25.484.796 €. (Ver Anexo I. Desglose de la actividad de ICEX)</a:t>
            </a:r>
          </a:p>
        </p:txBody>
      </p:sp>
      <p:sp>
        <p:nvSpPr>
          <p:cNvPr id="7" name="CuadroTexto 6">
            <a:extLst>
              <a:ext uri="{FF2B5EF4-FFF2-40B4-BE49-F238E27FC236}">
                <a16:creationId xmlns:a16="http://schemas.microsoft.com/office/drawing/2014/main" id="{35E58A26-3104-4341-8A40-0F949363E499}"/>
              </a:ext>
            </a:extLst>
          </p:cNvPr>
          <p:cNvSpPr txBox="1"/>
          <p:nvPr/>
        </p:nvSpPr>
        <p:spPr>
          <a:xfrm>
            <a:off x="192388" y="5091708"/>
            <a:ext cx="6361854" cy="2059410"/>
          </a:xfrm>
          <a:prstGeom prst="rect">
            <a:avLst/>
          </a:prstGeom>
          <a:noFill/>
        </p:spPr>
        <p:txBody>
          <a:bodyPr wrap="square">
            <a:spAutoFit/>
          </a:bodyPr>
          <a:lstStyle/>
          <a:p>
            <a:pPr marL="342900" lvl="0" indent="-342900" algn="just">
              <a:lnSpc>
                <a:spcPct val="115000"/>
              </a:lnSpc>
              <a:spcBef>
                <a:spcPts val="300"/>
              </a:spcBef>
              <a:spcAft>
                <a:spcPts val="300"/>
              </a:spcAft>
              <a:buFont typeface="Symbol" panose="05050102010706020507" pitchFamily="18" charset="2"/>
              <a:buChar char=""/>
            </a:pPr>
            <a:r>
              <a:rPr lang="es-ES" sz="1200" dirty="0">
                <a:effectLst/>
                <a:latin typeface="Verdana Pro" panose="020B0604030504040204" pitchFamily="34" charset="0"/>
                <a:ea typeface="Times New Roman" panose="02020603050405020304" pitchFamily="18" charset="0"/>
              </a:rPr>
              <a:t>Por otra parte, se aprobó </a:t>
            </a:r>
            <a:r>
              <a:rPr lang="es-ES" sz="1200" b="1" dirty="0">
                <a:effectLst/>
                <a:latin typeface="Verdana Pro" panose="020B0604030504040204" pitchFamily="34" charset="0"/>
                <a:ea typeface="Times New Roman" panose="02020603050405020304" pitchFamily="18" charset="0"/>
              </a:rPr>
              <a:t>un nuevo régimen de inversiones que se rige por lo dispuesto en el Real Decreto-ley 8/2020, de 17 de marzo</a:t>
            </a:r>
            <a:r>
              <a:rPr lang="es-ES" sz="1200" dirty="0">
                <a:effectLst/>
                <a:latin typeface="Verdana Pro" panose="020B0604030504040204" pitchFamily="34" charset="0"/>
                <a:ea typeface="Times New Roman" panose="02020603050405020304" pitchFamily="18" charset="0"/>
              </a:rPr>
              <a:t>, de medidas urgentes extraordinarias para hacer frente al impacto económico y social del COVID-19 y en el Real Decreto-ley 11/2020, de 31 de marzo, por el que se adoptan medidas urgentes complementarias en el ámbito social y económico para hacer frente al COVID-19. Dichas medidas son coherentes con el Reglamento (UE) 19/452 de 19 de marzo de 2019 para el control de las inversiones extranjeras directas. </a:t>
            </a:r>
            <a:endParaRPr lang="es-ES" sz="1200" dirty="0">
              <a:latin typeface="Verdana Pro" panose="020B0604030504040204" pitchFamily="34" charset="0"/>
              <a:ea typeface="Times New Roman" panose="02020603050405020304" pitchFamily="18" charset="0"/>
            </a:endParaRPr>
          </a:p>
          <a:p>
            <a:pPr lvl="0" algn="just">
              <a:lnSpc>
                <a:spcPct val="115000"/>
              </a:lnSpc>
              <a:spcBef>
                <a:spcPts val="300"/>
              </a:spcBef>
              <a:spcAft>
                <a:spcPts val="300"/>
              </a:spcAft>
            </a:pPr>
            <a:endParaRPr lang="es-ES" sz="1200" b="1" dirty="0">
              <a:effectLst/>
              <a:latin typeface="Verdana Pro" panose="020B0604030504040204" pitchFamily="34" charset="0"/>
              <a:ea typeface="Times New Roman" panose="02020603050405020304" pitchFamily="18" charset="0"/>
            </a:endParaRPr>
          </a:p>
        </p:txBody>
      </p:sp>
      <p:sp>
        <p:nvSpPr>
          <p:cNvPr id="9" name="CuadroTexto 8">
            <a:extLst>
              <a:ext uri="{FF2B5EF4-FFF2-40B4-BE49-F238E27FC236}">
                <a16:creationId xmlns:a16="http://schemas.microsoft.com/office/drawing/2014/main" id="{BD2DC649-A170-4F23-9C4F-7B2AB273114E}"/>
              </a:ext>
            </a:extLst>
          </p:cNvPr>
          <p:cNvSpPr txBox="1"/>
          <p:nvPr/>
        </p:nvSpPr>
        <p:spPr>
          <a:xfrm>
            <a:off x="75156" y="6915216"/>
            <a:ext cx="6554242" cy="2428357"/>
          </a:xfrm>
          <a:prstGeom prst="rect">
            <a:avLst/>
          </a:prstGeom>
          <a:noFill/>
        </p:spPr>
        <p:txBody>
          <a:bodyPr wrap="square">
            <a:spAutoFit/>
          </a:bodyPr>
          <a:lstStyle/>
          <a:p>
            <a:pPr lvl="1" algn="just">
              <a:lnSpc>
                <a:spcPct val="115000"/>
              </a:lnSpc>
              <a:spcBef>
                <a:spcPts val="300"/>
              </a:spcBef>
              <a:spcAft>
                <a:spcPts val="300"/>
              </a:spcAft>
            </a:pPr>
            <a:r>
              <a:rPr lang="es-ES" sz="1200" b="1" dirty="0">
                <a:effectLst/>
                <a:latin typeface="Verdana Pro" panose="020B0604030504040204" pitchFamily="34" charset="0"/>
                <a:ea typeface="Times New Roman" panose="02020603050405020304" pitchFamily="18" charset="0"/>
              </a:rPr>
              <a:t>Se establece la posibilidad de suspensión del régimen de liberalización de las IED, por motivos de seguridad pública, orden público y salud pública, en los principales sectores estratégicos de nuestro país</a:t>
            </a:r>
            <a:r>
              <a:rPr lang="es-ES" sz="1200" dirty="0">
                <a:effectLst/>
                <a:latin typeface="Verdana Pro" panose="020B0604030504040204" pitchFamily="34" charset="0"/>
                <a:ea typeface="Times New Roman" panose="02020603050405020304" pitchFamily="18" charset="0"/>
              </a:rPr>
              <a:t>. Dicha suspensión ya estaba habilitada desde 2003, con motivo de la Ley 19/2003. Lo que se refuerza, en coherencia con el Reglamento UE 2019/452, es la mayor definición de esos sectores contemplados, tales como las infraestructuras críticas, las tecnologías críticas y productos de doble uso, los suministros o los sectores con acceso a información sensible, como información personal o datos, así como los medios de comunicación. Asimismo, se suspenden aquellas inversiones que procedan de empresas públicas o de control público o de fondos soberanos de terceros países. </a:t>
            </a:r>
          </a:p>
        </p:txBody>
      </p:sp>
      <p:sp>
        <p:nvSpPr>
          <p:cNvPr id="12" name="CuadroTexto 11">
            <a:extLst>
              <a:ext uri="{FF2B5EF4-FFF2-40B4-BE49-F238E27FC236}">
                <a16:creationId xmlns:a16="http://schemas.microsoft.com/office/drawing/2014/main" id="{BFA22478-A36F-4505-AED5-B87972B37CF4}"/>
              </a:ext>
            </a:extLst>
          </p:cNvPr>
          <p:cNvSpPr txBox="1"/>
          <p:nvPr/>
        </p:nvSpPr>
        <p:spPr>
          <a:xfrm>
            <a:off x="6421130" y="9659414"/>
            <a:ext cx="374475" cy="184666"/>
          </a:xfrm>
          <a:prstGeom prst="rect">
            <a:avLst/>
          </a:prstGeom>
          <a:noFill/>
        </p:spPr>
        <p:txBody>
          <a:bodyPr wrap="square" rtlCol="0">
            <a:spAutoFit/>
          </a:bodyPr>
          <a:lstStyle/>
          <a:p>
            <a:pPr algn="r"/>
            <a:r>
              <a:rPr lang="es-ES" sz="600" dirty="0"/>
              <a:t>12</a:t>
            </a:r>
          </a:p>
        </p:txBody>
      </p:sp>
    </p:spTree>
    <p:extLst>
      <p:ext uri="{BB962C8B-B14F-4D97-AF65-F5344CB8AC3E}">
        <p14:creationId xmlns:p14="http://schemas.microsoft.com/office/powerpoint/2010/main" val="4073569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a:solidFill>
                  <a:srgbClr val="003A3C"/>
                </a:solidFill>
                <a:latin typeface="Verdana Pro" panose="020B0604030504040204" pitchFamily="34" charset="0"/>
                <a:cs typeface="Kartika" panose="020B0502040204020203" pitchFamily="18" charset="0"/>
              </a:rPr>
              <a:t>Plan 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5" name="CuadroTexto 4">
            <a:extLst>
              <a:ext uri="{FF2B5EF4-FFF2-40B4-BE49-F238E27FC236}">
                <a16:creationId xmlns:a16="http://schemas.microsoft.com/office/drawing/2014/main" id="{33E81A11-D289-49AF-B12B-3CF22E9D9B07}"/>
              </a:ext>
            </a:extLst>
          </p:cNvPr>
          <p:cNvSpPr txBox="1"/>
          <p:nvPr/>
        </p:nvSpPr>
        <p:spPr>
          <a:xfrm>
            <a:off x="192388" y="1073369"/>
            <a:ext cx="6361856" cy="920637"/>
          </a:xfrm>
          <a:prstGeom prst="rect">
            <a:avLst/>
          </a:prstGeom>
          <a:noFill/>
        </p:spPr>
        <p:txBody>
          <a:bodyPr wrap="square">
            <a:spAutoFit/>
          </a:bodyPr>
          <a:lstStyle/>
          <a:p>
            <a:pPr marL="457200" algn="just">
              <a:lnSpc>
                <a:spcPct val="115000"/>
              </a:lnSpc>
              <a:spcBef>
                <a:spcPts val="300"/>
              </a:spcBef>
              <a:spcAft>
                <a:spcPts val="300"/>
              </a:spcAft>
            </a:pPr>
            <a:r>
              <a:rPr lang="es-ES" sz="1200" dirty="0">
                <a:effectLst/>
                <a:latin typeface="Verdana Pro" panose="020B0604030504040204" pitchFamily="34" charset="0"/>
                <a:ea typeface="Times New Roman" panose="02020603050405020304" pitchFamily="18" charset="0"/>
              </a:rPr>
              <a:t>Las inversiones incluidas en los supuestos anteriores quedan sujetas a la exigencia de obtener una autorización previa. En el caso de no obtenerse dicha autorización, la operación no será válida y carecerá de efectos jurídicos.</a:t>
            </a:r>
          </a:p>
        </p:txBody>
      </p:sp>
      <p:sp>
        <p:nvSpPr>
          <p:cNvPr id="9" name="CuadroTexto 8">
            <a:extLst>
              <a:ext uri="{FF2B5EF4-FFF2-40B4-BE49-F238E27FC236}">
                <a16:creationId xmlns:a16="http://schemas.microsoft.com/office/drawing/2014/main" id="{62A7308A-EEFF-40FF-94F6-6D5A93EF8008}"/>
              </a:ext>
            </a:extLst>
          </p:cNvPr>
          <p:cNvSpPr txBox="1"/>
          <p:nvPr/>
        </p:nvSpPr>
        <p:spPr>
          <a:xfrm>
            <a:off x="303756" y="1901308"/>
            <a:ext cx="6250488" cy="6714146"/>
          </a:xfrm>
          <a:prstGeom prst="rect">
            <a:avLst/>
          </a:prstGeom>
          <a:noFill/>
        </p:spPr>
        <p:txBody>
          <a:bodyPr wrap="square">
            <a:spAutoFit/>
          </a:bodyPr>
          <a:lstStyle/>
          <a:p>
            <a:pPr marL="228600" algn="just">
              <a:lnSpc>
                <a:spcPct val="115000"/>
              </a:lnSpc>
              <a:spcBef>
                <a:spcPts val="300"/>
              </a:spcBef>
              <a:spcAft>
                <a:spcPts val="300"/>
              </a:spcAft>
            </a:pP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s-ES_tradnl" sz="1200" dirty="0">
                <a:effectLst/>
                <a:latin typeface="Verdana Pro" panose="020B0604030504040204" pitchFamily="34" charset="0"/>
                <a:ea typeface="Times New Roman" panose="02020603050405020304" pitchFamily="18" charset="0"/>
              </a:rPr>
              <a:t>En relación con los </a:t>
            </a:r>
            <a:r>
              <a:rPr lang="es-ES_tradnl" sz="1200" b="1" dirty="0">
                <a:effectLst/>
                <a:latin typeface="Verdana Pro" panose="020B0604030504040204" pitchFamily="34" charset="0"/>
                <a:ea typeface="Times New Roman" panose="02020603050405020304" pitchFamily="18" charset="0"/>
              </a:rPr>
              <a:t>instrumentos de apoyo financiero a la internacionalización,</a:t>
            </a:r>
            <a:r>
              <a:rPr lang="es-ES_tradnl" sz="1200" dirty="0">
                <a:effectLst/>
                <a:latin typeface="Verdana Pro" panose="020B0604030504040204" pitchFamily="34" charset="0"/>
                <a:ea typeface="Times New Roman" panose="02020603050405020304" pitchFamily="18" charset="0"/>
              </a:rPr>
              <a:t> </a:t>
            </a:r>
            <a:r>
              <a:rPr lang="es-ES" sz="1200" dirty="0">
                <a:effectLst/>
                <a:latin typeface="Verdana Pro" panose="020B0604030504040204" pitchFamily="34" charset="0"/>
                <a:ea typeface="Times New Roman" panose="02020603050405020304" pitchFamily="18" charset="0"/>
              </a:rPr>
              <a:t>se han incrementado los fondos disponibles para las operaciones de exportación e inversión de </a:t>
            </a:r>
            <a:r>
              <a:rPr lang="es-ES" sz="1200" dirty="0" err="1">
                <a:effectLst/>
                <a:latin typeface="Verdana Pro" panose="020B0604030504040204" pitchFamily="34" charset="0"/>
                <a:ea typeface="Times New Roman" panose="02020603050405020304" pitchFamily="18" charset="0"/>
              </a:rPr>
              <a:t>PYMEs</a:t>
            </a:r>
            <a:r>
              <a:rPr lang="es-ES" sz="1200" dirty="0">
                <a:effectLst/>
                <a:latin typeface="Verdana Pro" panose="020B0604030504040204" pitchFamily="34" charset="0"/>
                <a:ea typeface="Times New Roman" panose="02020603050405020304" pitchFamily="18" charset="0"/>
              </a:rPr>
              <a:t> españolas, al ampliar la dotación de la </a:t>
            </a:r>
            <a:r>
              <a:rPr lang="es-ES" sz="1200" b="1" dirty="0">
                <a:effectLst/>
                <a:latin typeface="Verdana Pro" panose="020B0604030504040204" pitchFamily="34" charset="0"/>
                <a:ea typeface="Times New Roman" panose="02020603050405020304" pitchFamily="18" charset="0"/>
              </a:rPr>
              <a:t>Línea FIEM PYME,</a:t>
            </a:r>
            <a:r>
              <a:rPr lang="es-ES" sz="1200" dirty="0">
                <a:effectLst/>
                <a:latin typeface="Verdana Pro" panose="020B0604030504040204" pitchFamily="34" charset="0"/>
                <a:ea typeface="Times New Roman" panose="02020603050405020304" pitchFamily="18" charset="0"/>
              </a:rPr>
              <a:t> que pasa de 50 millones de € a 150 millones de €. Asimismo, se han flexibilizado algunas de las condiciones de la línea, ampliando el importe del crédito FIEM por operación de 3 a 10 millones de € y aumentando el plazo máximo de los créditos hasta 10 años, en términos generales, pudiendo llegar a plazos mayores en determinados sectores. Este aumento de fondos vendría acompañado de servicios adicionales destinados a reducir los costes administrativos y documentales de sus operaciones en el exterior. También se realizan acciones para dar mayor publicidad de las líneas FIEM-PYMES con el fin de difundir las oportunidades que ofrecen las mismas para el tejido industrial de pequeñas y medianas empresas en toda España.</a:t>
            </a:r>
          </a:p>
          <a:p>
            <a:pPr marL="457200" algn="just">
              <a:lnSpc>
                <a:spcPct val="115000"/>
              </a:lnSpc>
            </a:pP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s-ES_tradnl" sz="1200" dirty="0">
                <a:effectLst/>
                <a:latin typeface="Verdana Pro" panose="020B0604030504040204" pitchFamily="34" charset="0"/>
                <a:ea typeface="Times New Roman" panose="02020603050405020304" pitchFamily="18" charset="0"/>
              </a:rPr>
              <a:t>En ese mismo ámbito de financiación, </a:t>
            </a:r>
            <a:r>
              <a:rPr lang="es-ES_tradnl" sz="1200" b="1" dirty="0">
                <a:effectLst/>
                <a:latin typeface="Verdana Pro" panose="020B0604030504040204" pitchFamily="34" charset="0"/>
                <a:ea typeface="Times New Roman" panose="02020603050405020304" pitchFamily="18" charset="0"/>
              </a:rPr>
              <a:t>CESCE por Cuenta del Estado</a:t>
            </a:r>
            <a:r>
              <a:rPr lang="es-ES_tradnl" sz="1200" dirty="0">
                <a:effectLst/>
                <a:latin typeface="Verdana Pro" panose="020B0604030504040204" pitchFamily="34" charset="0"/>
                <a:ea typeface="Times New Roman" panose="02020603050405020304" pitchFamily="18" charset="0"/>
              </a:rPr>
              <a:t> ha lanzado la mayor operación de sus cerca de 50 años de historia: las líneas CESCE COVID-19, con un importe global de 2.000 millones de €, destinada a asegurar la financiación bancaria de circulante a empresas exportadoras afectadas por la COVID-19. Mediante una modificación del real decreto-ley original, la cobertura de la línea se ha ampliado a empresas cotizadas, aunque las operaciones de circulante con empresas cotizadas no pueden superar el 35% del volumen total de seguros de la línea.</a:t>
            </a:r>
          </a:p>
          <a:p>
            <a:pPr marL="342900" lvl="0" indent="-342900" algn="just">
              <a:lnSpc>
                <a:spcPct val="115000"/>
              </a:lnSpc>
              <a:buFont typeface="Symbol" panose="05050102010706020507" pitchFamily="18" charset="2"/>
              <a:buChar char=""/>
            </a:pPr>
            <a:endParaRPr lang="es-ES_tradnl" sz="1200" dirty="0">
              <a:latin typeface="Verdana Pro" panose="020B0604030504040204" pitchFamily="34" charset="0"/>
              <a:ea typeface="Times New Roman" panose="02020603050405020304" pitchFamily="18" charset="0"/>
            </a:endParaRPr>
          </a:p>
          <a:p>
            <a:pPr marL="363538" lvl="1" algn="just">
              <a:lnSpc>
                <a:spcPct val="115000"/>
              </a:lnSpc>
            </a:pPr>
            <a:r>
              <a:rPr lang="es-ES_tradnl" sz="1200" dirty="0">
                <a:effectLst/>
                <a:latin typeface="Verdana Pro" panose="020B0604030504040204" pitchFamily="34" charset="0"/>
                <a:ea typeface="Times New Roman" panose="02020603050405020304" pitchFamily="18" charset="0"/>
              </a:rPr>
              <a:t>La Comisión Europea autorizó la cobertura por Cuenta del Estado de operaciones de exportación a corto plazo en países de la OCDE, para paliar los posibles fallos del mercado privado en estas coberturas por el COVID. CESCE ha pasado a cubrir por Cuenta del Estado las operaciones de este tipo que se le han presentado.</a:t>
            </a:r>
            <a:endParaRPr lang="es-ES" sz="1200" dirty="0">
              <a:latin typeface="Verdana Pro" panose="020B0604030504040204" pitchFamily="34" charset="0"/>
              <a:ea typeface="Times New Roman" panose="02020603050405020304" pitchFamily="18" charset="0"/>
            </a:endParaRPr>
          </a:p>
        </p:txBody>
      </p:sp>
      <p:sp>
        <p:nvSpPr>
          <p:cNvPr id="12" name="CuadroTexto 11">
            <a:extLst>
              <a:ext uri="{FF2B5EF4-FFF2-40B4-BE49-F238E27FC236}">
                <a16:creationId xmlns:a16="http://schemas.microsoft.com/office/drawing/2014/main" id="{18949703-4670-44A3-9E82-54940B98BC37}"/>
              </a:ext>
            </a:extLst>
          </p:cNvPr>
          <p:cNvSpPr txBox="1"/>
          <p:nvPr/>
        </p:nvSpPr>
        <p:spPr>
          <a:xfrm>
            <a:off x="6421130" y="9659414"/>
            <a:ext cx="374475" cy="184666"/>
          </a:xfrm>
          <a:prstGeom prst="rect">
            <a:avLst/>
          </a:prstGeom>
          <a:noFill/>
        </p:spPr>
        <p:txBody>
          <a:bodyPr wrap="square" rtlCol="0">
            <a:spAutoFit/>
          </a:bodyPr>
          <a:lstStyle/>
          <a:p>
            <a:pPr algn="r"/>
            <a:r>
              <a:rPr lang="es-ES" sz="600" dirty="0"/>
              <a:t>13</a:t>
            </a:r>
          </a:p>
        </p:txBody>
      </p:sp>
    </p:spTree>
    <p:extLst>
      <p:ext uri="{BB962C8B-B14F-4D97-AF65-F5344CB8AC3E}">
        <p14:creationId xmlns:p14="http://schemas.microsoft.com/office/powerpoint/2010/main" val="3698384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a:solidFill>
                  <a:srgbClr val="003A3C"/>
                </a:solidFill>
                <a:latin typeface="Verdana Pro" panose="020B0604030504040204" pitchFamily="34" charset="0"/>
                <a:cs typeface="Kartika" panose="020B0502040204020203" pitchFamily="18" charset="0"/>
              </a:rPr>
              <a:t>Plan 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9" name="CuadroTexto 8">
            <a:extLst>
              <a:ext uri="{FF2B5EF4-FFF2-40B4-BE49-F238E27FC236}">
                <a16:creationId xmlns:a16="http://schemas.microsoft.com/office/drawing/2014/main" id="{62A7308A-EEFF-40FF-94F6-6D5A93EF8008}"/>
              </a:ext>
            </a:extLst>
          </p:cNvPr>
          <p:cNvSpPr txBox="1"/>
          <p:nvPr/>
        </p:nvSpPr>
        <p:spPr>
          <a:xfrm>
            <a:off x="192388" y="836005"/>
            <a:ext cx="6250488" cy="4106124"/>
          </a:xfrm>
          <a:prstGeom prst="rect">
            <a:avLst/>
          </a:prstGeom>
          <a:noFill/>
        </p:spPr>
        <p:txBody>
          <a:bodyPr wrap="square">
            <a:spAutoFit/>
          </a:bodyPr>
          <a:lstStyle/>
          <a:p>
            <a:pPr marL="363538" lvl="1" algn="just">
              <a:lnSpc>
                <a:spcPct val="115000"/>
              </a:lnSpc>
            </a:pPr>
            <a:endParaRPr lang="es-ES" sz="1200" dirty="0">
              <a:effectLst/>
              <a:latin typeface="Verdana Pro" panose="020B0604030504040204" pitchFamily="34" charset="0"/>
              <a:ea typeface="Times New Roman" panose="02020603050405020304" pitchFamily="18" charset="0"/>
            </a:endParaRPr>
          </a:p>
          <a:p>
            <a:pPr marL="363538" lvl="1" algn="just">
              <a:lnSpc>
                <a:spcPct val="115000"/>
              </a:lnSpc>
            </a:pPr>
            <a:r>
              <a:rPr lang="es-ES_tradnl" sz="1200" dirty="0">
                <a:effectLst/>
                <a:latin typeface="Verdana Pro" panose="020B0604030504040204" pitchFamily="34" charset="0"/>
                <a:ea typeface="Times New Roman" panose="02020603050405020304" pitchFamily="18" charset="0"/>
              </a:rPr>
              <a:t>Igualmente, se han adoptado importantes medidas de flexibilidad en la reestructuración de operaciones que se pudieran ver afectadas por esta situación y se potenció la aplicación de gestión telemática CESNET para canalizar por esta vía las operaciones de cobertura de créditos documentarios, instrumento de financiación del comercio exterior que ha incrementado su relevancia en estos momentos de mayor incertidumbre en las transacciones comerciales.</a:t>
            </a:r>
            <a:endParaRPr lang="es-ES_tradnl" sz="1200" dirty="0">
              <a:latin typeface="Verdana Pro" panose="020B0604030504040204" pitchFamily="34" charset="0"/>
            </a:endParaRPr>
          </a:p>
          <a:p>
            <a:pPr marL="363538" lvl="1" algn="just">
              <a:lnSpc>
                <a:spcPct val="115000"/>
              </a:lnSpc>
            </a:pPr>
            <a:endParaRPr lang="es-ES_tradnl" sz="1200" dirty="0">
              <a:latin typeface="Verdana Pro" panose="020B0604030504040204" pitchFamily="34" charset="0"/>
            </a:endParaRPr>
          </a:p>
          <a:p>
            <a:pPr marL="360363" algn="just">
              <a:lnSpc>
                <a:spcPct val="115000"/>
              </a:lnSpc>
            </a:pPr>
            <a:r>
              <a:rPr lang="es-ES_tradnl" sz="1200" dirty="0">
                <a:latin typeface="Verdana Pro" panose="020B0604030504040204" pitchFamily="34" charset="0"/>
              </a:rPr>
              <a:t>También se ha procedido a la ampliación y modificación de la Línea especial de fianzas para PYMES y empresas no cotizadas en el proceso de internacionalización </a:t>
            </a:r>
            <a:r>
              <a:rPr lang="es-ES" sz="1200" dirty="0">
                <a:latin typeface="Verdana Pro" panose="020B0604030504040204" pitchFamily="34" charset="0"/>
              </a:rPr>
              <a:t>con el fin de que las empresas puedan emitir avales técnicos y optar a contratos, prosiguiendo, por lo tanto, con su actividad. Dotada inicialmente con 100 millones de €, la línea ha sido objeto de sucesivas ampliaciones y modificaciones desde entonces. En el mes de octubre ha tenido lugar la última ampliación por valor de 100 millones de €, lo que hace que actualmente la línea tanga una dotación de 500 millones.</a:t>
            </a:r>
          </a:p>
          <a:p>
            <a:pPr marL="363538" lvl="1" algn="just">
              <a:lnSpc>
                <a:spcPct val="115000"/>
              </a:lnSpc>
            </a:pPr>
            <a:endParaRPr lang="es-ES" sz="1200" dirty="0">
              <a:effectLst/>
              <a:latin typeface="Verdana Pro" panose="020B0604030504040204" pitchFamily="34" charset="0"/>
              <a:ea typeface="Times New Roman" panose="02020603050405020304" pitchFamily="18" charset="0"/>
            </a:endParaRPr>
          </a:p>
        </p:txBody>
      </p:sp>
      <p:sp>
        <p:nvSpPr>
          <p:cNvPr id="7" name="CuadroTexto 6">
            <a:extLst>
              <a:ext uri="{FF2B5EF4-FFF2-40B4-BE49-F238E27FC236}">
                <a16:creationId xmlns:a16="http://schemas.microsoft.com/office/drawing/2014/main" id="{FCF8C707-A700-4887-A480-8F1192F3D85B}"/>
              </a:ext>
            </a:extLst>
          </p:cNvPr>
          <p:cNvSpPr txBox="1"/>
          <p:nvPr/>
        </p:nvSpPr>
        <p:spPr>
          <a:xfrm>
            <a:off x="190313" y="4794889"/>
            <a:ext cx="6246319" cy="3914918"/>
          </a:xfrm>
          <a:prstGeom prst="rect">
            <a:avLst/>
          </a:prstGeom>
          <a:noFill/>
        </p:spPr>
        <p:txBody>
          <a:bodyPr wrap="square">
            <a:spAutoFit/>
          </a:bodyPr>
          <a:lstStyle/>
          <a:p>
            <a:pPr marL="342900" lvl="0" indent="-342900" algn="just">
              <a:lnSpc>
                <a:spcPct val="115000"/>
              </a:lnSpc>
              <a:buFont typeface="Symbol" panose="05050102010706020507" pitchFamily="18" charset="2"/>
              <a:buChar char=""/>
            </a:pPr>
            <a:r>
              <a:rPr lang="es-ES" sz="1200" b="1" dirty="0">
                <a:effectLst/>
                <a:latin typeface="Verdana Pro" panose="020B0604030504040204" pitchFamily="34" charset="0"/>
                <a:ea typeface="Times New Roman" panose="02020603050405020304" pitchFamily="18" charset="0"/>
              </a:rPr>
              <a:t>COFIDES</a:t>
            </a:r>
            <a:r>
              <a:rPr lang="es-ES" sz="1200" dirty="0">
                <a:effectLst/>
                <a:latin typeface="Verdana Pro" panose="020B0604030504040204" pitchFamily="34" charset="0"/>
                <a:ea typeface="Times New Roman" panose="02020603050405020304" pitchFamily="18" charset="0"/>
              </a:rPr>
              <a:t> ha lanzado un nuevo mecanismo “</a:t>
            </a:r>
            <a:r>
              <a:rPr lang="es-ES" sz="1200" dirty="0" err="1">
                <a:effectLst/>
                <a:latin typeface="Verdana Pro" panose="020B0604030504040204" pitchFamily="34" charset="0"/>
                <a:ea typeface="Times New Roman" panose="02020603050405020304" pitchFamily="18" charset="0"/>
              </a:rPr>
              <a:t>fast</a:t>
            </a:r>
            <a:r>
              <a:rPr lang="es-ES" sz="1200" dirty="0">
                <a:effectLst/>
                <a:latin typeface="Verdana Pro" panose="020B0604030504040204" pitchFamily="34" charset="0"/>
                <a:ea typeface="Times New Roman" panose="02020603050405020304" pitchFamily="18" charset="0"/>
              </a:rPr>
              <a:t> </a:t>
            </a:r>
            <a:r>
              <a:rPr lang="es-ES" sz="1200" dirty="0" err="1">
                <a:effectLst/>
                <a:latin typeface="Verdana Pro" panose="020B0604030504040204" pitchFamily="34" charset="0"/>
                <a:ea typeface="Times New Roman" panose="02020603050405020304" pitchFamily="18" charset="0"/>
              </a:rPr>
              <a:t>track</a:t>
            </a:r>
            <a:r>
              <a:rPr lang="es-ES" sz="1200" dirty="0">
                <a:effectLst/>
                <a:latin typeface="Verdana Pro" panose="020B0604030504040204" pitchFamily="34" charset="0"/>
                <a:ea typeface="Times New Roman" panose="02020603050405020304" pitchFamily="18" charset="0"/>
              </a:rPr>
              <a:t>”, dirigido a la aprobación de aplazamientos de cuotas de deudas de empresas afectadas por la crisis de la COVID-19. La medida ya está en marcha y aplica tanto a las operaciones de COFIDES como a las de FIEX y FONPYME. En el caso de FIEX y FONPYME, el mecanismo de “</a:t>
            </a:r>
            <a:r>
              <a:rPr lang="es-ES" sz="1200" dirty="0" err="1">
                <a:effectLst/>
                <a:latin typeface="Verdana Pro" panose="020B0604030504040204" pitchFamily="34" charset="0"/>
                <a:ea typeface="Times New Roman" panose="02020603050405020304" pitchFamily="18" charset="0"/>
              </a:rPr>
              <a:t>fast</a:t>
            </a:r>
            <a:r>
              <a:rPr lang="es-ES" sz="1200" dirty="0">
                <a:effectLst/>
                <a:latin typeface="Verdana Pro" panose="020B0604030504040204" pitchFamily="34" charset="0"/>
                <a:ea typeface="Times New Roman" panose="02020603050405020304" pitchFamily="18" charset="0"/>
              </a:rPr>
              <a:t> </a:t>
            </a:r>
            <a:r>
              <a:rPr lang="es-ES" sz="1200" dirty="0" err="1">
                <a:effectLst/>
                <a:latin typeface="Verdana Pro" panose="020B0604030504040204" pitchFamily="34" charset="0"/>
                <a:ea typeface="Times New Roman" panose="02020603050405020304" pitchFamily="18" charset="0"/>
              </a:rPr>
              <a:t>track</a:t>
            </a:r>
            <a:r>
              <a:rPr lang="es-ES" sz="1200" dirty="0">
                <a:effectLst/>
                <a:latin typeface="Verdana Pro" panose="020B0604030504040204" pitchFamily="34" charset="0"/>
                <a:ea typeface="Times New Roman" panose="02020603050405020304" pitchFamily="18" charset="0"/>
              </a:rPr>
              <a:t>” no aplica a operaciones mayores de 10 millones de € ni a operaciones con cofinanciación de FIEM o CESCE que requieren una coordinación entre los distintos instrumentos y que ya han adoptado sus propias medidas de flexibilización para operaciones con dificultades.</a:t>
            </a:r>
          </a:p>
          <a:p>
            <a:pPr marL="342900" lvl="0" indent="-342900" algn="just">
              <a:lnSpc>
                <a:spcPct val="115000"/>
              </a:lnSpc>
              <a:buFont typeface="Symbol" panose="05050102010706020507" pitchFamily="18" charset="2"/>
              <a:buChar char=""/>
            </a:pPr>
            <a:endParaRPr lang="es-ES" sz="1200" dirty="0">
              <a:latin typeface="Verdana Pro" panose="020B0604030504040204" pitchFamily="34" charset="0"/>
              <a:ea typeface="Times New Roman" panose="02020603050405020304" pitchFamily="18" charset="0"/>
            </a:endParaRPr>
          </a:p>
          <a:p>
            <a:pPr marL="363538" lvl="1" algn="just">
              <a:lnSpc>
                <a:spcPct val="115000"/>
              </a:lnSpc>
            </a:pPr>
            <a:r>
              <a:rPr lang="es-ES_tradnl" sz="1200" dirty="0">
                <a:effectLst/>
                <a:latin typeface="Verdana Pro" panose="020B0604030504040204" pitchFamily="34" charset="0"/>
                <a:ea typeface="Times New Roman" panose="02020603050405020304" pitchFamily="18" charset="0"/>
              </a:rPr>
              <a:t>Los pagos de principal e intereses de préstamos vinculados a operaciones COFIDES, FIEX y FONPYME que correspondan al resto del año 2020 podrán distribuirse proporcionalmente en los años restantes de vida de los préstamos o, en su caso, ser objeto de otro tipo de restructuración. Esta medida supone un apoyo tanto para las matrices de los grupos empresariales internacionalizados como para las filiales en el exterior que han sido afectadas por la crisis del COVID-19.</a:t>
            </a:r>
            <a:endParaRPr lang="es-ES" sz="1200" dirty="0">
              <a:latin typeface="Verdana Pro" panose="020B0604030504040204" pitchFamily="34" charset="0"/>
              <a:ea typeface="Times New Roman" panose="02020603050405020304" pitchFamily="18" charset="0"/>
            </a:endParaRPr>
          </a:p>
          <a:p>
            <a:pPr marL="363538" lvl="1" algn="just">
              <a:lnSpc>
                <a:spcPct val="115000"/>
              </a:lnSpc>
            </a:pPr>
            <a:endParaRPr lang="es-ES" sz="1200" dirty="0">
              <a:effectLst/>
              <a:latin typeface="Verdana Pro" panose="020B0604030504040204" pitchFamily="34" charset="0"/>
              <a:ea typeface="Times New Roman" panose="02020603050405020304" pitchFamily="18" charset="0"/>
            </a:endParaRPr>
          </a:p>
        </p:txBody>
      </p:sp>
      <p:sp>
        <p:nvSpPr>
          <p:cNvPr id="4" name="CuadroTexto 3">
            <a:extLst>
              <a:ext uri="{FF2B5EF4-FFF2-40B4-BE49-F238E27FC236}">
                <a16:creationId xmlns:a16="http://schemas.microsoft.com/office/drawing/2014/main" id="{16F7DDE4-512B-4474-BB3F-DF43046BC81F}"/>
              </a:ext>
            </a:extLst>
          </p:cNvPr>
          <p:cNvSpPr txBox="1"/>
          <p:nvPr/>
        </p:nvSpPr>
        <p:spPr>
          <a:xfrm>
            <a:off x="6421130" y="9659414"/>
            <a:ext cx="374475" cy="184666"/>
          </a:xfrm>
          <a:prstGeom prst="rect">
            <a:avLst/>
          </a:prstGeom>
          <a:noFill/>
        </p:spPr>
        <p:txBody>
          <a:bodyPr wrap="square" rtlCol="0">
            <a:spAutoFit/>
          </a:bodyPr>
          <a:lstStyle/>
          <a:p>
            <a:pPr algn="r"/>
            <a:r>
              <a:rPr lang="es-ES" sz="600" dirty="0"/>
              <a:t>14</a:t>
            </a:r>
          </a:p>
        </p:txBody>
      </p:sp>
    </p:spTree>
    <p:extLst>
      <p:ext uri="{BB962C8B-B14F-4D97-AF65-F5344CB8AC3E}">
        <p14:creationId xmlns:p14="http://schemas.microsoft.com/office/powerpoint/2010/main" val="2099116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a:solidFill>
                  <a:srgbClr val="003A3C"/>
                </a:solidFill>
                <a:latin typeface="Verdana Pro" panose="020B0604030504040204" pitchFamily="34" charset="0"/>
                <a:cs typeface="Kartika" panose="020B0502040204020203" pitchFamily="18" charset="0"/>
              </a:rPr>
              <a:t>Plan 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5" name="CuadroTexto 4">
            <a:extLst>
              <a:ext uri="{FF2B5EF4-FFF2-40B4-BE49-F238E27FC236}">
                <a16:creationId xmlns:a16="http://schemas.microsoft.com/office/drawing/2014/main" id="{824869AD-DB09-4C59-A3C8-949FC2D3A7FA}"/>
              </a:ext>
            </a:extLst>
          </p:cNvPr>
          <p:cNvSpPr txBox="1"/>
          <p:nvPr/>
        </p:nvSpPr>
        <p:spPr>
          <a:xfrm>
            <a:off x="216254" y="2511416"/>
            <a:ext cx="6417540" cy="729430"/>
          </a:xfrm>
          <a:prstGeom prst="rect">
            <a:avLst/>
          </a:prstGeom>
          <a:noFill/>
        </p:spPr>
        <p:txBody>
          <a:bodyPr wrap="square">
            <a:spAutoFit/>
          </a:bodyPr>
          <a:lstStyle/>
          <a:p>
            <a:pPr algn="just">
              <a:lnSpc>
                <a:spcPct val="115000"/>
              </a:lnSpc>
              <a:spcAft>
                <a:spcPts val="1000"/>
              </a:spcAft>
            </a:pPr>
            <a:r>
              <a:rPr lang="es-ES" sz="1200" b="1" dirty="0">
                <a:effectLst/>
                <a:latin typeface="Verdana Pro" panose="020B0604030504040204" pitchFamily="34" charset="0"/>
                <a:ea typeface="Calibri" panose="020F0502020204030204" pitchFamily="34" charset="0"/>
                <a:cs typeface="Times New Roman" panose="02020603050405020304" pitchFamily="18" charset="0"/>
              </a:rPr>
              <a:t>CUADRO 1. ESTIMACIÓN DE LA  RESPUESTA ANTE LA COVID- 19 DE LOS INSTRUMENTOS PUBLICOS EN APOYO A LA INTERNACIONALIZACIÓN DE LA ECONOMÍA</a:t>
            </a:r>
            <a:endParaRPr lang="es-ES" sz="1200" dirty="0">
              <a:effectLst/>
              <a:latin typeface="Verdana Pro" panose="020B0604030504040204" pitchFamily="34" charset="0"/>
              <a:ea typeface="Times New Roman" panose="02020603050405020304" pitchFamily="18" charset="0"/>
            </a:endParaRPr>
          </a:p>
        </p:txBody>
      </p:sp>
      <p:sp>
        <p:nvSpPr>
          <p:cNvPr id="11" name="Rectangle 4">
            <a:extLst>
              <a:ext uri="{FF2B5EF4-FFF2-40B4-BE49-F238E27FC236}">
                <a16:creationId xmlns:a16="http://schemas.microsoft.com/office/drawing/2014/main" id="{8BAC41E0-C4FF-4402-BA8C-2862ECE2167C}"/>
              </a:ext>
            </a:extLst>
          </p:cNvPr>
          <p:cNvSpPr>
            <a:spLocks noChangeArrowheads="1"/>
          </p:cNvSpPr>
          <p:nvPr/>
        </p:nvSpPr>
        <p:spPr bwMode="auto">
          <a:xfrm>
            <a:off x="451394" y="4806674"/>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800" b="0" i="0" u="none" strike="noStrike" cap="none" normalizeH="0" baseline="0">
                <a:ln>
                  <a:noFill/>
                </a:ln>
                <a:solidFill>
                  <a:schemeClr val="tx1"/>
                </a:solidFill>
                <a:effectLst/>
                <a:latin typeface="Arial" panose="020B0604020202020204" pitchFamily="34" charset="0"/>
              </a:rPr>
            </a:br>
            <a:endParaRPr kumimoji="0" lang="es-ES" altLang="es-ES" sz="1800" b="0" i="0" u="none" strike="noStrike" cap="none" normalizeH="0" baseline="0">
              <a:ln>
                <a:noFill/>
              </a:ln>
              <a:solidFill>
                <a:schemeClr val="tx1"/>
              </a:solidFill>
              <a:effectLst/>
              <a:latin typeface="Arial" panose="020B0604020202020204" pitchFamily="34" charset="0"/>
            </a:endParaRPr>
          </a:p>
        </p:txBody>
      </p:sp>
      <p:graphicFrame>
        <p:nvGraphicFramePr>
          <p:cNvPr id="14" name="Tabla 13">
            <a:extLst>
              <a:ext uri="{FF2B5EF4-FFF2-40B4-BE49-F238E27FC236}">
                <a16:creationId xmlns:a16="http://schemas.microsoft.com/office/drawing/2014/main" id="{6449F0BF-0B97-4DEF-96B4-618987C4EFBB}"/>
              </a:ext>
            </a:extLst>
          </p:cNvPr>
          <p:cNvGraphicFramePr>
            <a:graphicFrameLocks noGrp="1"/>
          </p:cNvGraphicFramePr>
          <p:nvPr>
            <p:extLst>
              <p:ext uri="{D42A27DB-BD31-4B8C-83A1-F6EECF244321}">
                <p14:modId xmlns:p14="http://schemas.microsoft.com/office/powerpoint/2010/main" val="2124075781"/>
              </p:ext>
            </p:extLst>
          </p:nvPr>
        </p:nvGraphicFramePr>
        <p:xfrm>
          <a:off x="357880" y="3534172"/>
          <a:ext cx="6250487" cy="3676446"/>
        </p:xfrm>
        <a:graphic>
          <a:graphicData uri="http://schemas.openxmlformats.org/drawingml/2006/table">
            <a:tbl>
              <a:tblPr firstRow="1" firstCol="1" bandRow="1">
                <a:tableStyleId>{F5AB1C69-6EDB-4FF4-983F-18BD219EF322}</a:tableStyleId>
              </a:tblPr>
              <a:tblGrid>
                <a:gridCol w="1681798">
                  <a:extLst>
                    <a:ext uri="{9D8B030D-6E8A-4147-A177-3AD203B41FA5}">
                      <a16:colId xmlns:a16="http://schemas.microsoft.com/office/drawing/2014/main" val="748791904"/>
                    </a:ext>
                  </a:extLst>
                </a:gridCol>
                <a:gridCol w="2927562">
                  <a:extLst>
                    <a:ext uri="{9D8B030D-6E8A-4147-A177-3AD203B41FA5}">
                      <a16:colId xmlns:a16="http://schemas.microsoft.com/office/drawing/2014/main" val="3502887185"/>
                    </a:ext>
                  </a:extLst>
                </a:gridCol>
                <a:gridCol w="1641127">
                  <a:extLst>
                    <a:ext uri="{9D8B030D-6E8A-4147-A177-3AD203B41FA5}">
                      <a16:colId xmlns:a16="http://schemas.microsoft.com/office/drawing/2014/main" val="1940876656"/>
                    </a:ext>
                  </a:extLst>
                </a:gridCol>
              </a:tblGrid>
              <a:tr h="473090">
                <a:tc gridSpan="2">
                  <a:txBody>
                    <a:bodyPr/>
                    <a:lstStyle/>
                    <a:p>
                      <a:pPr algn="ctr">
                        <a:lnSpc>
                          <a:spcPct val="115000"/>
                        </a:lnSpc>
                        <a:spcAft>
                          <a:spcPts val="1000"/>
                        </a:spcAft>
                      </a:pPr>
                      <a:r>
                        <a:rPr lang="es-ES" sz="1000" dirty="0">
                          <a:effectLst/>
                        </a:rPr>
                        <a:t> </a:t>
                      </a:r>
                      <a:endParaRPr lang="es-ES" sz="1000" dirty="0">
                        <a:effectLst/>
                        <a:latin typeface="Verdana Pro" panose="020B0604030504040204" pitchFamily="34" charset="0"/>
                        <a:ea typeface="Times New Roman" panose="02020603050405020304" pitchFamily="18" charset="0"/>
                        <a:cs typeface="Times New Roman" panose="02020603050405020304" pitchFamily="18" charset="0"/>
                      </a:endParaRPr>
                    </a:p>
                  </a:txBody>
                  <a:tcPr marL="58149" marR="58149" marT="0" marB="0"/>
                </a:tc>
                <a:tc hMerge="1">
                  <a:txBody>
                    <a:bodyPr/>
                    <a:lstStyle/>
                    <a:p>
                      <a:endParaRPr lang="es-ES"/>
                    </a:p>
                  </a:txBody>
                  <a:tcPr/>
                </a:tc>
                <a:tc>
                  <a:txBody>
                    <a:bodyPr/>
                    <a:lstStyle/>
                    <a:p>
                      <a:pPr algn="ctr">
                        <a:lnSpc>
                          <a:spcPct val="100000"/>
                        </a:lnSpc>
                        <a:spcAft>
                          <a:spcPts val="0"/>
                        </a:spcAft>
                      </a:pPr>
                      <a:endParaRPr lang="es-ES" sz="1000" dirty="0">
                        <a:effectLst/>
                      </a:endParaRPr>
                    </a:p>
                    <a:p>
                      <a:pPr algn="ctr">
                        <a:lnSpc>
                          <a:spcPct val="100000"/>
                        </a:lnSpc>
                        <a:spcAft>
                          <a:spcPts val="0"/>
                        </a:spcAft>
                      </a:pPr>
                      <a:r>
                        <a:rPr lang="es-ES" sz="1200" dirty="0">
                          <a:effectLst/>
                        </a:rPr>
                        <a:t>IMPORTE ESTIMADO</a:t>
                      </a:r>
                      <a:endParaRPr lang="es-ES" sz="1200" dirty="0">
                        <a:effectLst/>
                        <a:latin typeface="Verdana Pro" panose="020B0604030504040204" pitchFamily="34" charset="0"/>
                        <a:ea typeface="Times New Roman" panose="02020603050405020304" pitchFamily="18" charset="0"/>
                        <a:cs typeface="Times New Roman" panose="02020603050405020304" pitchFamily="18" charset="0"/>
                      </a:endParaRPr>
                    </a:p>
                  </a:txBody>
                  <a:tcPr marL="58149" marR="58149" marT="0" marB="0"/>
                </a:tc>
                <a:extLst>
                  <a:ext uri="{0D108BD9-81ED-4DB2-BD59-A6C34878D82A}">
                    <a16:rowId xmlns:a16="http://schemas.microsoft.com/office/drawing/2014/main" val="3145011419"/>
                  </a:ext>
                </a:extLst>
              </a:tr>
              <a:tr h="630786">
                <a:tc gridSpan="2">
                  <a:txBody>
                    <a:bodyPr/>
                    <a:lstStyle/>
                    <a:p>
                      <a:pPr algn="l">
                        <a:lnSpc>
                          <a:spcPts val="1200"/>
                        </a:lnSpc>
                        <a:spcAft>
                          <a:spcPts val="0"/>
                        </a:spcAft>
                      </a:pPr>
                      <a:endParaRPr lang="es-ES" sz="800" dirty="0">
                        <a:effectLst/>
                      </a:endParaRPr>
                    </a:p>
                    <a:p>
                      <a:pPr algn="l">
                        <a:lnSpc>
                          <a:spcPts val="1200"/>
                        </a:lnSpc>
                        <a:spcAft>
                          <a:spcPts val="0"/>
                        </a:spcAft>
                      </a:pPr>
                      <a:r>
                        <a:rPr lang="es-ES" sz="1400" dirty="0">
                          <a:effectLst/>
                        </a:rPr>
                        <a:t>ICEX España Exportación e Inversiones </a:t>
                      </a:r>
                      <a:r>
                        <a:rPr lang="es-ES" sz="900" baseline="30000" dirty="0">
                          <a:effectLst/>
                        </a:rPr>
                        <a:t>(1)</a:t>
                      </a:r>
                      <a:endParaRPr lang="es-ES" sz="1400" baseline="30000" dirty="0">
                        <a:effectLst/>
                      </a:endParaRPr>
                    </a:p>
                    <a:p>
                      <a:pPr algn="just">
                        <a:lnSpc>
                          <a:spcPts val="1200"/>
                        </a:lnSpc>
                        <a:spcAft>
                          <a:spcPts val="1000"/>
                        </a:spcAft>
                      </a:pPr>
                      <a:endParaRPr lang="es-ES" sz="800" dirty="0">
                        <a:effectLst/>
                        <a:latin typeface="Verdana Pro" panose="020B0604030504040204" pitchFamily="34" charset="0"/>
                        <a:ea typeface="Times New Roman" panose="02020603050405020304" pitchFamily="18" charset="0"/>
                        <a:cs typeface="Times New Roman" panose="02020603050405020304" pitchFamily="18" charset="0"/>
                      </a:endParaRPr>
                    </a:p>
                  </a:txBody>
                  <a:tcPr marL="58149" marR="58149" marT="0" marB="0"/>
                </a:tc>
                <a:tc hMerge="1">
                  <a:txBody>
                    <a:bodyPr/>
                    <a:lstStyle/>
                    <a:p>
                      <a:endParaRPr lang="es-ES"/>
                    </a:p>
                  </a:txBody>
                  <a:tcPr/>
                </a:tc>
                <a:tc>
                  <a:txBody>
                    <a:bodyPr/>
                    <a:lstStyle/>
                    <a:p>
                      <a:pPr algn="r">
                        <a:lnSpc>
                          <a:spcPct val="115000"/>
                        </a:lnSpc>
                        <a:spcAft>
                          <a:spcPts val="1000"/>
                        </a:spcAft>
                      </a:pPr>
                      <a:r>
                        <a:rPr lang="es-ES" sz="1200" b="1" dirty="0">
                          <a:effectLst/>
                        </a:rPr>
                        <a:t>25.143.266</a:t>
                      </a:r>
                      <a:endParaRPr lang="es-ES" sz="1200" b="1" baseline="30000" dirty="0">
                        <a:effectLst/>
                      </a:endParaRPr>
                    </a:p>
                  </a:txBody>
                  <a:tcPr marL="58149" marR="58149" marT="0" marB="0" anchor="ctr"/>
                </a:tc>
                <a:extLst>
                  <a:ext uri="{0D108BD9-81ED-4DB2-BD59-A6C34878D82A}">
                    <a16:rowId xmlns:a16="http://schemas.microsoft.com/office/drawing/2014/main" val="3287718697"/>
                  </a:ext>
                </a:extLst>
              </a:tr>
              <a:tr h="181351">
                <a:tc rowSpan="9">
                  <a:txBody>
                    <a:bodyPr/>
                    <a:lstStyle/>
                    <a:p>
                      <a:pPr algn="l">
                        <a:lnSpc>
                          <a:spcPct val="115000"/>
                        </a:lnSpc>
                        <a:spcAft>
                          <a:spcPts val="1000"/>
                        </a:spcAft>
                      </a:pPr>
                      <a:endParaRPr lang="es-ES" sz="1000" dirty="0">
                        <a:effectLst/>
                      </a:endParaRPr>
                    </a:p>
                    <a:p>
                      <a:pPr algn="l">
                        <a:lnSpc>
                          <a:spcPct val="115000"/>
                        </a:lnSpc>
                        <a:spcAft>
                          <a:spcPts val="1000"/>
                        </a:spcAft>
                      </a:pPr>
                      <a:r>
                        <a:rPr lang="es-ES" sz="1400" dirty="0">
                          <a:effectLst/>
                        </a:rPr>
                        <a:t>APOYO FINANCIERO</a:t>
                      </a:r>
                      <a:endParaRPr lang="es-ES" sz="1400" dirty="0">
                        <a:effectLst/>
                        <a:latin typeface="Verdana Pro" panose="020B0604030504040204" pitchFamily="34" charset="0"/>
                        <a:ea typeface="Times New Roman" panose="02020603050405020304" pitchFamily="18" charset="0"/>
                        <a:cs typeface="Times New Roman" panose="02020603050405020304" pitchFamily="18" charset="0"/>
                      </a:endParaRPr>
                    </a:p>
                  </a:txBody>
                  <a:tcPr marL="37689" marR="37689" marT="0" marB="0"/>
                </a:tc>
                <a:tc>
                  <a:txBody>
                    <a:bodyPr/>
                    <a:lstStyle/>
                    <a:p>
                      <a:pPr algn="l">
                        <a:lnSpc>
                          <a:spcPct val="115000"/>
                        </a:lnSpc>
                        <a:spcAft>
                          <a:spcPts val="1000"/>
                        </a:spcAft>
                      </a:pPr>
                      <a:r>
                        <a:rPr lang="es-ES" sz="1200" b="1" dirty="0">
                          <a:effectLst/>
                        </a:rPr>
                        <a:t>FIEM</a:t>
                      </a:r>
                      <a:r>
                        <a:rPr lang="es-ES" sz="1200" b="1" baseline="30000" dirty="0">
                          <a:effectLst/>
                        </a:rPr>
                        <a:t>2</a:t>
                      </a:r>
                      <a:r>
                        <a:rPr lang="es-ES" sz="1200" b="1" dirty="0">
                          <a:effectLst/>
                        </a:rPr>
                        <a:t>:</a:t>
                      </a:r>
                      <a:endParaRPr lang="es-ES" sz="1200" b="1" dirty="0">
                        <a:effectLst/>
                        <a:latin typeface="Verdana Pro" panose="020B0604030504040204" pitchFamily="34" charset="0"/>
                      </a:endParaRPr>
                    </a:p>
                  </a:txBody>
                  <a:tcPr marL="37689" marR="37689" marT="0" marB="0"/>
                </a:tc>
                <a:tc>
                  <a:txBody>
                    <a:bodyPr/>
                    <a:lstStyle/>
                    <a:p>
                      <a:pPr algn="r">
                        <a:lnSpc>
                          <a:spcPct val="115000"/>
                        </a:lnSpc>
                        <a:spcAft>
                          <a:spcPts val="1000"/>
                        </a:spcAft>
                      </a:pPr>
                      <a:r>
                        <a:rPr lang="es-ES" sz="1200" b="1" dirty="0">
                          <a:effectLst/>
                        </a:rPr>
                        <a:t>       112.000.000</a:t>
                      </a:r>
                      <a:endParaRPr lang="es-ES" sz="1200" b="1" dirty="0">
                        <a:effectLst/>
                        <a:latin typeface="Verdana Pro" panose="020B0604030504040204" pitchFamily="34" charset="0"/>
                        <a:ea typeface="Times New Roman" panose="02020603050405020304" pitchFamily="18" charset="0"/>
                        <a:cs typeface="Times New Roman" panose="02020603050405020304" pitchFamily="18" charset="0"/>
                      </a:endParaRPr>
                    </a:p>
                  </a:txBody>
                  <a:tcPr marL="37689" marR="37689" marT="0" marB="0" anchor="ctr"/>
                </a:tc>
                <a:extLst>
                  <a:ext uri="{0D108BD9-81ED-4DB2-BD59-A6C34878D82A}">
                    <a16:rowId xmlns:a16="http://schemas.microsoft.com/office/drawing/2014/main" val="2176089188"/>
                  </a:ext>
                </a:extLst>
              </a:tr>
              <a:tr h="362702">
                <a:tc vMerge="1">
                  <a:txBody>
                    <a:bodyPr/>
                    <a:lstStyle/>
                    <a:p>
                      <a:endParaRPr lang="es-ES"/>
                    </a:p>
                  </a:txBody>
                  <a:tcPr/>
                </a:tc>
                <a:tc>
                  <a:txBody>
                    <a:bodyPr/>
                    <a:lstStyle/>
                    <a:p>
                      <a:pPr algn="l">
                        <a:lnSpc>
                          <a:spcPct val="115000"/>
                        </a:lnSpc>
                        <a:spcAft>
                          <a:spcPts val="1000"/>
                        </a:spcAft>
                      </a:pPr>
                      <a:r>
                        <a:rPr lang="es-ES" sz="1000" dirty="0">
                          <a:effectLst/>
                        </a:rPr>
                        <a:t>Incremento del límite anual de aprobación de operaciones</a:t>
                      </a:r>
                      <a:endParaRPr lang="es-ES" sz="1000" dirty="0">
                        <a:effectLst/>
                        <a:latin typeface="Verdana Pro" panose="020B0604030504040204" pitchFamily="34" charset="0"/>
                        <a:ea typeface="Times New Roman" panose="02020603050405020304" pitchFamily="18" charset="0"/>
                        <a:cs typeface="Times New Roman" panose="02020603050405020304" pitchFamily="18" charset="0"/>
                      </a:endParaRPr>
                    </a:p>
                  </a:txBody>
                  <a:tcPr marL="37689" marR="37689" marT="0" marB="0"/>
                </a:tc>
                <a:tc>
                  <a:txBody>
                    <a:bodyPr/>
                    <a:lstStyle/>
                    <a:p>
                      <a:pPr algn="r">
                        <a:lnSpc>
                          <a:spcPct val="115000"/>
                        </a:lnSpc>
                        <a:spcAft>
                          <a:spcPts val="1000"/>
                        </a:spcAft>
                      </a:pPr>
                      <a:r>
                        <a:rPr lang="es-ES" sz="1000" dirty="0">
                          <a:effectLst/>
                        </a:rPr>
                        <a:t>       100.000.000</a:t>
                      </a:r>
                      <a:endParaRPr lang="es-ES" sz="1000" dirty="0">
                        <a:effectLst/>
                        <a:latin typeface="Verdana Pro" panose="020B0604030504040204" pitchFamily="34" charset="0"/>
                        <a:ea typeface="Times New Roman" panose="02020603050405020304" pitchFamily="18" charset="0"/>
                        <a:cs typeface="Times New Roman" panose="02020603050405020304" pitchFamily="18" charset="0"/>
                      </a:endParaRPr>
                    </a:p>
                  </a:txBody>
                  <a:tcPr marL="37689" marR="37689" marT="0" marB="0" anchor="ctr"/>
                </a:tc>
                <a:extLst>
                  <a:ext uri="{0D108BD9-81ED-4DB2-BD59-A6C34878D82A}">
                    <a16:rowId xmlns:a16="http://schemas.microsoft.com/office/drawing/2014/main" val="1498870010"/>
                  </a:ext>
                </a:extLst>
              </a:tr>
              <a:tr h="326908">
                <a:tc vMerge="1">
                  <a:txBody>
                    <a:bodyPr/>
                    <a:lstStyle/>
                    <a:p>
                      <a:endParaRPr lang="es-ES"/>
                    </a:p>
                  </a:txBody>
                  <a:tcPr/>
                </a:tc>
                <a:tc>
                  <a:txBody>
                    <a:bodyPr/>
                    <a:lstStyle/>
                    <a:p>
                      <a:pPr algn="l">
                        <a:lnSpc>
                          <a:spcPct val="115000"/>
                        </a:lnSpc>
                        <a:spcAft>
                          <a:spcPts val="1000"/>
                        </a:spcAft>
                      </a:pPr>
                      <a:r>
                        <a:rPr lang="es-ES" sz="1000" dirty="0">
                          <a:effectLst/>
                        </a:rPr>
                        <a:t>Financiación de carácter no reembolsable para estudios de viabilidad de proyectos</a:t>
                      </a:r>
                      <a:endParaRPr lang="es-ES" sz="1000" dirty="0">
                        <a:effectLst/>
                        <a:latin typeface="Verdana Pro" panose="020B0604030504040204" pitchFamily="34" charset="0"/>
                        <a:ea typeface="Times New Roman" panose="02020603050405020304" pitchFamily="18" charset="0"/>
                        <a:cs typeface="Times New Roman" panose="02020603050405020304" pitchFamily="18" charset="0"/>
                      </a:endParaRPr>
                    </a:p>
                  </a:txBody>
                  <a:tcPr marL="37689" marR="37689" marT="0" marB="0"/>
                </a:tc>
                <a:tc>
                  <a:txBody>
                    <a:bodyPr/>
                    <a:lstStyle/>
                    <a:p>
                      <a:pPr algn="r">
                        <a:lnSpc>
                          <a:spcPct val="115000"/>
                        </a:lnSpc>
                        <a:spcAft>
                          <a:spcPts val="1000"/>
                        </a:spcAft>
                      </a:pPr>
                      <a:r>
                        <a:rPr lang="es-ES" sz="1000" dirty="0">
                          <a:effectLst/>
                        </a:rPr>
                        <a:t>         10.000.000</a:t>
                      </a:r>
                      <a:endParaRPr lang="es-ES" sz="1000" dirty="0">
                        <a:effectLst/>
                        <a:latin typeface="Verdana Pro" panose="020B0604030504040204" pitchFamily="34" charset="0"/>
                        <a:ea typeface="Times New Roman" panose="02020603050405020304" pitchFamily="18" charset="0"/>
                        <a:cs typeface="Times New Roman" panose="02020603050405020304" pitchFamily="18" charset="0"/>
                      </a:endParaRPr>
                    </a:p>
                  </a:txBody>
                  <a:tcPr marL="37689" marR="37689" marT="0" marB="0" anchor="ctr"/>
                </a:tc>
                <a:extLst>
                  <a:ext uri="{0D108BD9-81ED-4DB2-BD59-A6C34878D82A}">
                    <a16:rowId xmlns:a16="http://schemas.microsoft.com/office/drawing/2014/main" val="2681450413"/>
                  </a:ext>
                </a:extLst>
              </a:tr>
              <a:tr h="181351">
                <a:tc vMerge="1">
                  <a:txBody>
                    <a:bodyPr/>
                    <a:lstStyle/>
                    <a:p>
                      <a:endParaRPr lang="es-ES"/>
                    </a:p>
                  </a:txBody>
                  <a:tcPr/>
                </a:tc>
                <a:tc>
                  <a:txBody>
                    <a:bodyPr/>
                    <a:lstStyle/>
                    <a:p>
                      <a:pPr algn="l">
                        <a:lnSpc>
                          <a:spcPct val="115000"/>
                        </a:lnSpc>
                        <a:spcAft>
                          <a:spcPts val="1000"/>
                        </a:spcAft>
                      </a:pPr>
                      <a:r>
                        <a:rPr lang="es-ES" sz="1000" dirty="0">
                          <a:effectLst/>
                        </a:rPr>
                        <a:t>Nuevas líneas de financiación</a:t>
                      </a:r>
                      <a:endParaRPr lang="es-ES" sz="1000" dirty="0">
                        <a:effectLst/>
                        <a:latin typeface="Verdana Pro" panose="020B0604030504040204" pitchFamily="34" charset="0"/>
                        <a:ea typeface="Times New Roman" panose="02020603050405020304" pitchFamily="18" charset="0"/>
                        <a:cs typeface="Times New Roman" panose="02020603050405020304" pitchFamily="18" charset="0"/>
                      </a:endParaRPr>
                    </a:p>
                  </a:txBody>
                  <a:tcPr marL="37689" marR="37689" marT="0" marB="0"/>
                </a:tc>
                <a:tc>
                  <a:txBody>
                    <a:bodyPr/>
                    <a:lstStyle/>
                    <a:p>
                      <a:pPr algn="r">
                        <a:lnSpc>
                          <a:spcPct val="115000"/>
                        </a:lnSpc>
                        <a:spcAft>
                          <a:spcPts val="1000"/>
                        </a:spcAft>
                      </a:pPr>
                      <a:r>
                        <a:rPr lang="es-ES" sz="1000" dirty="0">
                          <a:effectLst/>
                        </a:rPr>
                        <a:t>    2.000.000</a:t>
                      </a:r>
                      <a:endParaRPr lang="es-ES" sz="1000" dirty="0">
                        <a:effectLst/>
                        <a:latin typeface="Verdana Pro" panose="020B0604030504040204" pitchFamily="34" charset="0"/>
                        <a:ea typeface="Times New Roman" panose="02020603050405020304" pitchFamily="18" charset="0"/>
                        <a:cs typeface="Times New Roman" panose="02020603050405020304" pitchFamily="18" charset="0"/>
                      </a:endParaRPr>
                    </a:p>
                  </a:txBody>
                  <a:tcPr marL="37689" marR="37689" marT="0" marB="0" anchor="ctr"/>
                </a:tc>
                <a:extLst>
                  <a:ext uri="{0D108BD9-81ED-4DB2-BD59-A6C34878D82A}">
                    <a16:rowId xmlns:a16="http://schemas.microsoft.com/office/drawing/2014/main" val="945879727"/>
                  </a:ext>
                </a:extLst>
              </a:tr>
              <a:tr h="181351">
                <a:tc vMerge="1">
                  <a:txBody>
                    <a:bodyPr/>
                    <a:lstStyle/>
                    <a:p>
                      <a:endParaRPr lang="es-ES"/>
                    </a:p>
                  </a:txBody>
                  <a:tcPr/>
                </a:tc>
                <a:tc>
                  <a:txBody>
                    <a:bodyPr/>
                    <a:lstStyle/>
                    <a:p>
                      <a:pPr algn="l">
                        <a:lnSpc>
                          <a:spcPct val="115000"/>
                        </a:lnSpc>
                        <a:spcAft>
                          <a:spcPts val="1000"/>
                        </a:spcAft>
                      </a:pPr>
                      <a:r>
                        <a:rPr lang="es-ES" sz="1200" b="1" dirty="0"/>
                        <a:t>CESCE:</a:t>
                      </a:r>
                    </a:p>
                  </a:txBody>
                  <a:tcPr marL="58149" marR="58149" marT="0" marB="0"/>
                </a:tc>
                <a:tc>
                  <a:txBody>
                    <a:bodyPr/>
                    <a:lstStyle/>
                    <a:p>
                      <a:pPr algn="r">
                        <a:lnSpc>
                          <a:spcPct val="115000"/>
                        </a:lnSpc>
                        <a:spcAft>
                          <a:spcPts val="1000"/>
                        </a:spcAft>
                      </a:pPr>
                      <a:r>
                        <a:rPr lang="es-ES" sz="1200" b="1" dirty="0"/>
                        <a:t>2.500.000.000</a:t>
                      </a:r>
                    </a:p>
                  </a:txBody>
                  <a:tcPr marL="58149" marR="58149" marT="0" marB="0" anchor="ctr"/>
                </a:tc>
                <a:extLst>
                  <a:ext uri="{0D108BD9-81ED-4DB2-BD59-A6C34878D82A}">
                    <a16:rowId xmlns:a16="http://schemas.microsoft.com/office/drawing/2014/main" val="1677876962"/>
                  </a:ext>
                </a:extLst>
              </a:tr>
              <a:tr h="181351">
                <a:tc vMerge="1">
                  <a:txBody>
                    <a:bodyPr/>
                    <a:lstStyle/>
                    <a:p>
                      <a:endParaRPr lang="es-ES"/>
                    </a:p>
                  </a:txBody>
                  <a:tcPr/>
                </a:tc>
                <a:tc>
                  <a:txBody>
                    <a:bodyPr/>
                    <a:lstStyle/>
                    <a:p>
                      <a:pPr algn="l">
                        <a:lnSpc>
                          <a:spcPct val="115000"/>
                        </a:lnSpc>
                        <a:spcAft>
                          <a:spcPts val="1000"/>
                        </a:spcAft>
                      </a:pPr>
                      <a:r>
                        <a:rPr lang="es-ES" sz="1000" dirty="0">
                          <a:effectLst/>
                        </a:rPr>
                        <a:t>Líneas COVID</a:t>
                      </a:r>
                      <a:endParaRPr lang="es-ES" sz="1000" dirty="0">
                        <a:effectLst/>
                        <a:latin typeface="Verdana Pro" panose="020B0604030504040204" pitchFamily="34" charset="0"/>
                        <a:ea typeface="Times New Roman" panose="02020603050405020304" pitchFamily="18" charset="0"/>
                        <a:cs typeface="Times New Roman" panose="02020603050405020304" pitchFamily="18" charset="0"/>
                      </a:endParaRPr>
                    </a:p>
                  </a:txBody>
                  <a:tcPr marL="58149" marR="58149" marT="0" marB="0"/>
                </a:tc>
                <a:tc>
                  <a:txBody>
                    <a:bodyPr/>
                    <a:lstStyle/>
                    <a:p>
                      <a:pPr algn="r">
                        <a:lnSpc>
                          <a:spcPct val="115000"/>
                        </a:lnSpc>
                        <a:spcAft>
                          <a:spcPts val="1000"/>
                        </a:spcAft>
                      </a:pPr>
                      <a:r>
                        <a:rPr lang="es-ES" sz="1000" dirty="0">
                          <a:effectLst/>
                        </a:rPr>
                        <a:t>2.000.000.000</a:t>
                      </a:r>
                      <a:endParaRPr lang="es-ES" sz="1000" dirty="0">
                        <a:effectLst/>
                        <a:latin typeface="Verdana Pro" panose="020B0604030504040204" pitchFamily="34" charset="0"/>
                        <a:ea typeface="Times New Roman" panose="02020603050405020304" pitchFamily="18" charset="0"/>
                        <a:cs typeface="Times New Roman" panose="02020603050405020304" pitchFamily="18" charset="0"/>
                      </a:endParaRPr>
                    </a:p>
                  </a:txBody>
                  <a:tcPr marL="58149" marR="58149" marT="0" marB="0" anchor="ctr"/>
                </a:tc>
                <a:extLst>
                  <a:ext uri="{0D108BD9-81ED-4DB2-BD59-A6C34878D82A}">
                    <a16:rowId xmlns:a16="http://schemas.microsoft.com/office/drawing/2014/main" val="1342917959"/>
                  </a:ext>
                </a:extLst>
              </a:tr>
              <a:tr h="362702">
                <a:tc vMerge="1">
                  <a:txBody>
                    <a:bodyPr/>
                    <a:lstStyle/>
                    <a:p>
                      <a:endParaRPr lang="es-ES"/>
                    </a:p>
                  </a:txBody>
                  <a:tcPr/>
                </a:tc>
                <a:tc>
                  <a:txBody>
                    <a:bodyPr/>
                    <a:lstStyle/>
                    <a:p>
                      <a:pPr algn="l">
                        <a:lnSpc>
                          <a:spcPct val="115000"/>
                        </a:lnSpc>
                        <a:spcAft>
                          <a:spcPts val="1000"/>
                        </a:spcAft>
                      </a:pPr>
                      <a:r>
                        <a:rPr lang="es-ES" sz="1000" dirty="0">
                          <a:effectLst/>
                        </a:rPr>
                        <a:t>Línea de avales y circulante para </a:t>
                      </a:r>
                      <a:r>
                        <a:rPr lang="es-ES" sz="1000" dirty="0" err="1">
                          <a:effectLst/>
                        </a:rPr>
                        <a:t>PYMEs</a:t>
                      </a:r>
                      <a:r>
                        <a:rPr lang="es-ES" sz="1000" dirty="0">
                          <a:effectLst/>
                        </a:rPr>
                        <a:t> y empresas no cotizadas</a:t>
                      </a:r>
                      <a:endParaRPr lang="es-ES" sz="1000" dirty="0">
                        <a:effectLst/>
                        <a:latin typeface="Verdana Pro" panose="020B0604030504040204" pitchFamily="34" charset="0"/>
                        <a:ea typeface="Times New Roman" panose="02020603050405020304" pitchFamily="18" charset="0"/>
                        <a:cs typeface="Times New Roman" panose="02020603050405020304" pitchFamily="18" charset="0"/>
                      </a:endParaRPr>
                    </a:p>
                  </a:txBody>
                  <a:tcPr marL="58149" marR="58149" marT="0" marB="0"/>
                </a:tc>
                <a:tc>
                  <a:txBody>
                    <a:bodyPr/>
                    <a:lstStyle/>
                    <a:p>
                      <a:pPr algn="r">
                        <a:lnSpc>
                          <a:spcPct val="115000"/>
                        </a:lnSpc>
                        <a:spcAft>
                          <a:spcPts val="1000"/>
                        </a:spcAft>
                      </a:pPr>
                      <a:r>
                        <a:rPr lang="es-ES" sz="1000" dirty="0">
                          <a:effectLst/>
                        </a:rPr>
                        <a:t>    500.000.000</a:t>
                      </a:r>
                      <a:endParaRPr lang="es-ES" sz="1000" dirty="0">
                        <a:effectLst/>
                        <a:latin typeface="Verdana Pro" panose="020B0604030504040204" pitchFamily="34" charset="0"/>
                        <a:ea typeface="Times New Roman" panose="02020603050405020304" pitchFamily="18" charset="0"/>
                        <a:cs typeface="Times New Roman" panose="02020603050405020304" pitchFamily="18" charset="0"/>
                      </a:endParaRPr>
                    </a:p>
                  </a:txBody>
                  <a:tcPr marL="58149" marR="58149" marT="0" marB="0" anchor="ctr"/>
                </a:tc>
                <a:extLst>
                  <a:ext uri="{0D108BD9-81ED-4DB2-BD59-A6C34878D82A}">
                    <a16:rowId xmlns:a16="http://schemas.microsoft.com/office/drawing/2014/main" val="3301872066"/>
                  </a:ext>
                </a:extLst>
              </a:tr>
              <a:tr h="181351">
                <a:tc vMerge="1">
                  <a:txBody>
                    <a:bodyPr/>
                    <a:lstStyle/>
                    <a:p>
                      <a:endParaRPr lang="es-ES"/>
                    </a:p>
                  </a:txBody>
                  <a:tcPr/>
                </a:tc>
                <a:tc>
                  <a:txBody>
                    <a:bodyPr/>
                    <a:lstStyle/>
                    <a:p>
                      <a:pPr algn="l">
                        <a:lnSpc>
                          <a:spcPct val="115000"/>
                        </a:lnSpc>
                        <a:spcAft>
                          <a:spcPts val="1000"/>
                        </a:spcAft>
                      </a:pPr>
                      <a:r>
                        <a:rPr lang="es-ES" sz="1200" b="1" dirty="0">
                          <a:effectLst/>
                        </a:rPr>
                        <a:t>COFIDES</a:t>
                      </a:r>
                      <a:r>
                        <a:rPr lang="es-ES" sz="1200" b="1" baseline="30000" dirty="0">
                          <a:effectLst/>
                        </a:rPr>
                        <a:t>3</a:t>
                      </a:r>
                      <a:r>
                        <a:rPr lang="es-ES" sz="1200" b="1" dirty="0">
                          <a:effectLst/>
                        </a:rPr>
                        <a:t>:</a:t>
                      </a:r>
                      <a:endParaRPr lang="es-ES" sz="1200" b="1" dirty="0">
                        <a:effectLst/>
                        <a:latin typeface="Verdana Pro" panose="020B0604030504040204" pitchFamily="34" charset="0"/>
                        <a:ea typeface="Times New Roman" panose="02020603050405020304" pitchFamily="18" charset="0"/>
                        <a:cs typeface="Times New Roman" panose="02020603050405020304" pitchFamily="18" charset="0"/>
                      </a:endParaRPr>
                    </a:p>
                  </a:txBody>
                  <a:tcPr marL="58149" marR="58149" marT="0" marB="0"/>
                </a:tc>
                <a:tc>
                  <a:txBody>
                    <a:bodyPr/>
                    <a:lstStyle/>
                    <a:p>
                      <a:pPr marL="0" marR="0" lvl="0" indent="0" algn="r" defTabSz="685800" rtl="0" eaLnBrk="1" fontAlgn="auto" latinLnBrk="0" hangingPunct="1">
                        <a:lnSpc>
                          <a:spcPct val="115000"/>
                        </a:lnSpc>
                        <a:spcBef>
                          <a:spcPts val="0"/>
                        </a:spcBef>
                        <a:spcAft>
                          <a:spcPts val="1000"/>
                        </a:spcAft>
                        <a:buClrTx/>
                        <a:buSzTx/>
                        <a:buFontTx/>
                        <a:buNone/>
                        <a:tabLst/>
                        <a:defRPr/>
                      </a:pPr>
                      <a:r>
                        <a:rPr lang="es-ES" sz="1200" b="1" dirty="0">
                          <a:effectLst/>
                        </a:rPr>
                        <a:t>5.679.000 </a:t>
                      </a:r>
                      <a:endParaRPr lang="es-ES" sz="1200" b="1" dirty="0">
                        <a:effectLst/>
                        <a:latin typeface="Verdana Pro" panose="020B0604030504040204" pitchFamily="34" charset="0"/>
                        <a:ea typeface="Times New Roman" panose="02020603050405020304" pitchFamily="18" charset="0"/>
                        <a:cs typeface="Times New Roman" panose="02020603050405020304" pitchFamily="18" charset="0"/>
                      </a:endParaRPr>
                    </a:p>
                  </a:txBody>
                  <a:tcPr marL="58149" marR="58149" marT="0" marB="0" anchor="ctr"/>
                </a:tc>
                <a:extLst>
                  <a:ext uri="{0D108BD9-81ED-4DB2-BD59-A6C34878D82A}">
                    <a16:rowId xmlns:a16="http://schemas.microsoft.com/office/drawing/2014/main" val="3286313148"/>
                  </a:ext>
                </a:extLst>
              </a:tr>
              <a:tr h="181351">
                <a:tc vMerge="1">
                  <a:txBody>
                    <a:bodyPr/>
                    <a:lstStyle/>
                    <a:p>
                      <a:endParaRPr lang="es-ES"/>
                    </a:p>
                  </a:txBody>
                  <a:tcPr/>
                </a:tc>
                <a:tc>
                  <a:txBody>
                    <a:bodyPr/>
                    <a:lstStyle/>
                    <a:p>
                      <a:pPr algn="l">
                        <a:lnSpc>
                          <a:spcPct val="115000"/>
                        </a:lnSpc>
                        <a:spcAft>
                          <a:spcPts val="1000"/>
                        </a:spcAft>
                      </a:pPr>
                      <a:r>
                        <a:rPr lang="es-ES" sz="1000" dirty="0">
                          <a:effectLst/>
                        </a:rPr>
                        <a:t>Aplazamientos de operaciones</a:t>
                      </a:r>
                      <a:endParaRPr lang="es-ES" sz="1000" dirty="0">
                        <a:effectLst/>
                        <a:latin typeface="Verdana Pro" panose="020B0604030504040204" pitchFamily="34" charset="0"/>
                        <a:ea typeface="Times New Roman" panose="02020603050405020304" pitchFamily="18" charset="0"/>
                        <a:cs typeface="Times New Roman" panose="02020603050405020304" pitchFamily="18" charset="0"/>
                      </a:endParaRPr>
                    </a:p>
                  </a:txBody>
                  <a:tcPr marL="58149" marR="58149" marT="0" marB="0"/>
                </a:tc>
                <a:tc>
                  <a:txBody>
                    <a:bodyPr/>
                    <a:lstStyle/>
                    <a:p>
                      <a:pPr algn="r">
                        <a:lnSpc>
                          <a:spcPct val="115000"/>
                        </a:lnSpc>
                        <a:spcAft>
                          <a:spcPts val="1000"/>
                        </a:spcAft>
                      </a:pPr>
                      <a:r>
                        <a:rPr lang="es-ES" sz="1000" dirty="0">
                          <a:effectLst/>
                        </a:rPr>
                        <a:t>             5.679.000</a:t>
                      </a:r>
                      <a:endParaRPr lang="es-ES" sz="1000" dirty="0">
                        <a:effectLst/>
                        <a:latin typeface="Verdana Pro" panose="020B0604030504040204" pitchFamily="34" charset="0"/>
                        <a:ea typeface="Times New Roman" panose="02020603050405020304" pitchFamily="18" charset="0"/>
                        <a:cs typeface="Times New Roman" panose="02020603050405020304" pitchFamily="18" charset="0"/>
                      </a:endParaRPr>
                    </a:p>
                  </a:txBody>
                  <a:tcPr marL="58149" marR="58149" marT="0" marB="0" anchor="ctr"/>
                </a:tc>
                <a:extLst>
                  <a:ext uri="{0D108BD9-81ED-4DB2-BD59-A6C34878D82A}">
                    <a16:rowId xmlns:a16="http://schemas.microsoft.com/office/drawing/2014/main" val="295237589"/>
                  </a:ext>
                </a:extLst>
              </a:tr>
              <a:tr h="321657">
                <a:tc>
                  <a:txBody>
                    <a:bodyPr/>
                    <a:lstStyle/>
                    <a:p>
                      <a:pPr algn="just">
                        <a:lnSpc>
                          <a:spcPct val="115000"/>
                        </a:lnSpc>
                        <a:spcAft>
                          <a:spcPts val="1000"/>
                        </a:spcAft>
                      </a:pPr>
                      <a:r>
                        <a:rPr lang="es-ES" sz="1600" dirty="0">
                          <a:effectLst/>
                        </a:rPr>
                        <a:t>TOTAL</a:t>
                      </a:r>
                      <a:endParaRPr lang="es-ES" sz="1000" b="1" dirty="0">
                        <a:effectLst/>
                        <a:latin typeface="Verdana Pro" panose="020B0604030504040204" pitchFamily="34" charset="0"/>
                        <a:ea typeface="Times New Roman" panose="02020603050405020304" pitchFamily="18" charset="0"/>
                        <a:cs typeface="Times New Roman" panose="02020603050405020304" pitchFamily="18" charset="0"/>
                      </a:endParaRPr>
                    </a:p>
                  </a:txBody>
                  <a:tcPr marL="58149" marR="58149" marT="0" marB="0" anchor="ctr"/>
                </a:tc>
                <a:tc>
                  <a:txBody>
                    <a:bodyPr/>
                    <a:lstStyle/>
                    <a:p>
                      <a:pPr algn="l">
                        <a:lnSpc>
                          <a:spcPct val="115000"/>
                        </a:lnSpc>
                        <a:spcAft>
                          <a:spcPts val="1000"/>
                        </a:spcAft>
                      </a:pPr>
                      <a:r>
                        <a:rPr lang="es-ES" sz="1000" dirty="0">
                          <a:effectLst/>
                        </a:rPr>
                        <a:t> </a:t>
                      </a:r>
                      <a:endParaRPr lang="es-ES" sz="1000" b="1" dirty="0">
                        <a:effectLst/>
                        <a:latin typeface="Verdana Pro" panose="020B0604030504040204" pitchFamily="34" charset="0"/>
                        <a:ea typeface="Times New Roman" panose="02020603050405020304" pitchFamily="18" charset="0"/>
                        <a:cs typeface="Times New Roman" panose="02020603050405020304" pitchFamily="18" charset="0"/>
                      </a:endParaRPr>
                    </a:p>
                  </a:txBody>
                  <a:tcPr marL="58149" marR="58149" marT="0" marB="0"/>
                </a:tc>
                <a:tc>
                  <a:txBody>
                    <a:bodyPr/>
                    <a:lstStyle/>
                    <a:p>
                      <a:pPr algn="r">
                        <a:lnSpc>
                          <a:spcPct val="115000"/>
                        </a:lnSpc>
                        <a:spcAft>
                          <a:spcPts val="1000"/>
                        </a:spcAft>
                        <a:tabLst>
                          <a:tab pos="276225" algn="l"/>
                        </a:tabLst>
                      </a:pPr>
                      <a:r>
                        <a:rPr lang="es-ES" sz="1600" b="1" dirty="0">
                          <a:effectLst/>
                        </a:rPr>
                        <a:t>2.642.822.266</a:t>
                      </a:r>
                    </a:p>
                  </a:txBody>
                  <a:tcPr marL="58149" marR="58149" marT="0" marB="0" anchor="ctr"/>
                </a:tc>
                <a:extLst>
                  <a:ext uri="{0D108BD9-81ED-4DB2-BD59-A6C34878D82A}">
                    <a16:rowId xmlns:a16="http://schemas.microsoft.com/office/drawing/2014/main" val="3816840879"/>
                  </a:ext>
                </a:extLst>
              </a:tr>
            </a:tbl>
          </a:graphicData>
        </a:graphic>
      </p:graphicFrame>
      <p:sp>
        <p:nvSpPr>
          <p:cNvPr id="15" name="Rectangle 7">
            <a:extLst>
              <a:ext uri="{FF2B5EF4-FFF2-40B4-BE49-F238E27FC236}">
                <a16:creationId xmlns:a16="http://schemas.microsoft.com/office/drawing/2014/main" id="{626733EA-60A2-47A5-94A0-58611ED6F341}"/>
              </a:ext>
            </a:extLst>
          </p:cNvPr>
          <p:cNvSpPr>
            <a:spLocks noChangeArrowheads="1"/>
          </p:cNvSpPr>
          <p:nvPr/>
        </p:nvSpPr>
        <p:spPr bwMode="auto">
          <a:xfrm>
            <a:off x="451394" y="4551086"/>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800" b="0" i="0" u="none" strike="noStrike" cap="none" normalizeH="0" baseline="0">
                <a:ln>
                  <a:noFill/>
                </a:ln>
                <a:solidFill>
                  <a:schemeClr val="tx1"/>
                </a:solidFill>
                <a:effectLst/>
                <a:latin typeface="Arial" panose="020B0604020202020204" pitchFamily="34" charset="0"/>
              </a:rPr>
            </a:b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18" name="CuadroTexto 17">
            <a:extLst>
              <a:ext uri="{FF2B5EF4-FFF2-40B4-BE49-F238E27FC236}">
                <a16:creationId xmlns:a16="http://schemas.microsoft.com/office/drawing/2014/main" id="{DAA25D8C-5A6F-43FB-9837-C942BCCC2437}"/>
              </a:ext>
            </a:extLst>
          </p:cNvPr>
          <p:cNvSpPr txBox="1"/>
          <p:nvPr/>
        </p:nvSpPr>
        <p:spPr>
          <a:xfrm>
            <a:off x="192389" y="9199357"/>
            <a:ext cx="6361855" cy="369332"/>
          </a:xfrm>
          <a:prstGeom prst="rect">
            <a:avLst/>
          </a:prstGeom>
          <a:noFill/>
        </p:spPr>
        <p:txBody>
          <a:bodyPr wrap="square">
            <a:spAutoFit/>
          </a:bodyPr>
          <a:lstStyle/>
          <a:p>
            <a:pPr algn="just"/>
            <a:r>
              <a:rPr lang="es-ES_tradnl" sz="900" baseline="30000" dirty="0">
                <a:latin typeface="Verdana Pro" panose="020B0604030504040204" pitchFamily="34" charset="0"/>
                <a:ea typeface="Times New Roman" panose="02020603050405020304" pitchFamily="18" charset="0"/>
              </a:rPr>
              <a:t>2</a:t>
            </a:r>
            <a:r>
              <a:rPr lang="es-ES_tradnl" sz="900" dirty="0">
                <a:effectLst/>
                <a:latin typeface="Verdana Pro" panose="020B0604030504040204" pitchFamily="34" charset="0"/>
                <a:ea typeface="Times New Roman" panose="02020603050405020304" pitchFamily="18" charset="0"/>
              </a:rPr>
              <a:t> </a:t>
            </a:r>
            <a:r>
              <a:rPr lang="es-ES_tradnl" sz="900" dirty="0">
                <a:effectLst/>
                <a:latin typeface="Verdana Pro" panose="020B0604030504040204" pitchFamily="34" charset="0"/>
                <a:ea typeface="Times New Roman" panose="02020603050405020304" pitchFamily="18" charset="0"/>
                <a:cs typeface="Times New Roman" panose="02020603050405020304" pitchFamily="18" charset="0"/>
              </a:rPr>
              <a:t>Se trata de recursos adicionales puestos a la disposición de las empresas para la internacionalización.</a:t>
            </a:r>
            <a:endParaRPr lang="es-ES" sz="900" dirty="0">
              <a:effectLst/>
              <a:latin typeface="Verdana Pro" panose="020B0604030504040204" pitchFamily="34" charset="0"/>
              <a:ea typeface="Times New Roman" panose="02020603050405020304" pitchFamily="18" charset="0"/>
            </a:endParaRPr>
          </a:p>
          <a:p>
            <a:pPr algn="just"/>
            <a:endParaRPr lang="es-ES" sz="900" dirty="0">
              <a:effectLst/>
              <a:latin typeface="Verdana Pro" panose="020B0604030504040204" pitchFamily="34" charset="0"/>
              <a:ea typeface="Times New Roman" panose="02020603050405020304" pitchFamily="18" charset="0"/>
            </a:endParaRPr>
          </a:p>
        </p:txBody>
      </p:sp>
      <p:cxnSp>
        <p:nvCxnSpPr>
          <p:cNvPr id="19" name="Conector recto 18">
            <a:extLst>
              <a:ext uri="{FF2B5EF4-FFF2-40B4-BE49-F238E27FC236}">
                <a16:creationId xmlns:a16="http://schemas.microsoft.com/office/drawing/2014/main" id="{670B4094-638F-45F9-B396-53D78F1337F2}"/>
              </a:ext>
            </a:extLst>
          </p:cNvPr>
          <p:cNvCxnSpPr/>
          <p:nvPr/>
        </p:nvCxnSpPr>
        <p:spPr>
          <a:xfrm>
            <a:off x="303756" y="9131225"/>
            <a:ext cx="2613141" cy="0"/>
          </a:xfrm>
          <a:prstGeom prst="line">
            <a:avLst/>
          </a:prstGeom>
        </p:spPr>
        <p:style>
          <a:lnRef idx="1">
            <a:schemeClr val="accent3"/>
          </a:lnRef>
          <a:fillRef idx="0">
            <a:schemeClr val="accent3"/>
          </a:fillRef>
          <a:effectRef idx="0">
            <a:schemeClr val="accent3"/>
          </a:effectRef>
          <a:fontRef idx="minor">
            <a:schemeClr val="tx1"/>
          </a:fontRef>
        </p:style>
      </p:cxnSp>
      <p:sp>
        <p:nvSpPr>
          <p:cNvPr id="21" name="CuadroTexto 20">
            <a:extLst>
              <a:ext uri="{FF2B5EF4-FFF2-40B4-BE49-F238E27FC236}">
                <a16:creationId xmlns:a16="http://schemas.microsoft.com/office/drawing/2014/main" id="{BCAB005A-3FE0-4E6F-948E-1731F71169FA}"/>
              </a:ext>
            </a:extLst>
          </p:cNvPr>
          <p:cNvSpPr txBox="1"/>
          <p:nvPr/>
        </p:nvSpPr>
        <p:spPr>
          <a:xfrm>
            <a:off x="184437" y="9358381"/>
            <a:ext cx="6481174" cy="507831"/>
          </a:xfrm>
          <a:prstGeom prst="rect">
            <a:avLst/>
          </a:prstGeom>
          <a:noFill/>
        </p:spPr>
        <p:txBody>
          <a:bodyPr wrap="square">
            <a:spAutoFit/>
          </a:bodyPr>
          <a:lstStyle/>
          <a:p>
            <a:pPr algn="just"/>
            <a:r>
              <a:rPr lang="es-ES_tradnl" sz="900" baseline="30000" dirty="0">
                <a:latin typeface="Verdana Pro" panose="020B0604030504040204" pitchFamily="34" charset="0"/>
                <a:ea typeface="Times New Roman" panose="02020603050405020304" pitchFamily="18" charset="0"/>
              </a:rPr>
              <a:t>3</a:t>
            </a:r>
            <a:r>
              <a:rPr lang="es-ES_tradnl" sz="900" dirty="0">
                <a:effectLst/>
                <a:latin typeface="Verdana Pro" panose="020B0604030504040204" pitchFamily="34" charset="0"/>
                <a:ea typeface="Times New Roman" panose="02020603050405020304" pitchFamily="18" charset="0"/>
              </a:rPr>
              <a:t> </a:t>
            </a:r>
            <a:r>
              <a:rPr lang="es-ES_tradnl" sz="900" dirty="0">
                <a:effectLst/>
                <a:latin typeface="Verdana Pro" panose="020B0604030504040204" pitchFamily="34" charset="0"/>
                <a:ea typeface="Times New Roman" panose="02020603050405020304" pitchFamily="18" charset="0"/>
                <a:cs typeface="Times New Roman" panose="02020603050405020304" pitchFamily="18" charset="0"/>
              </a:rPr>
              <a:t>Incluye cantidades dejadas de percibir por aplazamientos de operaciones de FIEX, FONPYME y recursos propios de COFIDES durante el período marzo-diciembre de 2020. FIEX: 2.705.000; FONPYME: 1.879.000€; recursos propios de COFIDES: 1.095.000€. </a:t>
            </a:r>
            <a:endParaRPr lang="es-ES" sz="900" dirty="0">
              <a:effectLst/>
              <a:latin typeface="Verdana Pro" panose="020B0604030504040204" pitchFamily="34" charset="0"/>
              <a:ea typeface="Times New Roman" panose="02020603050405020304" pitchFamily="18" charset="0"/>
            </a:endParaRPr>
          </a:p>
        </p:txBody>
      </p:sp>
      <p:sp>
        <p:nvSpPr>
          <p:cNvPr id="24" name="CuadroTexto 23">
            <a:extLst>
              <a:ext uri="{FF2B5EF4-FFF2-40B4-BE49-F238E27FC236}">
                <a16:creationId xmlns:a16="http://schemas.microsoft.com/office/drawing/2014/main" id="{CCE1617F-C1DE-46B0-A39F-4FE7BF6AC1A0}"/>
              </a:ext>
            </a:extLst>
          </p:cNvPr>
          <p:cNvSpPr txBox="1"/>
          <p:nvPr/>
        </p:nvSpPr>
        <p:spPr>
          <a:xfrm>
            <a:off x="6421130" y="9659414"/>
            <a:ext cx="374475" cy="184666"/>
          </a:xfrm>
          <a:prstGeom prst="rect">
            <a:avLst/>
          </a:prstGeom>
          <a:noFill/>
        </p:spPr>
        <p:txBody>
          <a:bodyPr wrap="square" rtlCol="0">
            <a:spAutoFit/>
          </a:bodyPr>
          <a:lstStyle/>
          <a:p>
            <a:pPr algn="r"/>
            <a:r>
              <a:rPr lang="es-ES" sz="600" dirty="0"/>
              <a:t>15</a:t>
            </a:r>
          </a:p>
        </p:txBody>
      </p:sp>
      <p:sp>
        <p:nvSpPr>
          <p:cNvPr id="12" name="CuadroTexto 11">
            <a:extLst>
              <a:ext uri="{FF2B5EF4-FFF2-40B4-BE49-F238E27FC236}">
                <a16:creationId xmlns:a16="http://schemas.microsoft.com/office/drawing/2014/main" id="{FCF8C707-A700-4887-A480-8F1192F3D85B}"/>
              </a:ext>
            </a:extLst>
          </p:cNvPr>
          <p:cNvSpPr txBox="1"/>
          <p:nvPr/>
        </p:nvSpPr>
        <p:spPr>
          <a:xfrm>
            <a:off x="-84343" y="7007806"/>
            <a:ext cx="6246319" cy="405624"/>
          </a:xfrm>
          <a:prstGeom prst="rect">
            <a:avLst/>
          </a:prstGeom>
          <a:noFill/>
        </p:spPr>
        <p:txBody>
          <a:bodyPr wrap="square">
            <a:spAutoFit/>
          </a:bodyPr>
          <a:lstStyle/>
          <a:p>
            <a:pPr marL="363538" lvl="1" algn="just">
              <a:lnSpc>
                <a:spcPct val="115000"/>
              </a:lnSpc>
            </a:pPr>
            <a:endParaRPr lang="es-ES" sz="1050" dirty="0">
              <a:effectLst/>
              <a:latin typeface="Verdana Pro" panose="020B0604030504040204" pitchFamily="34" charset="0"/>
              <a:ea typeface="Times New Roman" panose="02020603050405020304" pitchFamily="18" charset="0"/>
            </a:endParaRPr>
          </a:p>
          <a:p>
            <a:pPr marL="592138" lvl="1" indent="-228600" algn="just">
              <a:lnSpc>
                <a:spcPct val="115000"/>
              </a:lnSpc>
              <a:buAutoNum type="arabicParenBoth"/>
            </a:pPr>
            <a:r>
              <a:rPr lang="es-ES_tradnl" sz="800" dirty="0">
                <a:effectLst/>
                <a:latin typeface="Verdana Pro" panose="020B0604030504040204" pitchFamily="34" charset="0"/>
                <a:ea typeface="Times New Roman" panose="02020603050405020304" pitchFamily="18" charset="0"/>
              </a:rPr>
              <a:t>Ver desglose en el Anexo I</a:t>
            </a:r>
            <a:endParaRPr lang="es-ES" sz="800" dirty="0">
              <a:effectLst/>
              <a:latin typeface="Verdana Pro" panose="020B0604030504040204" pitchFamily="34" charset="0"/>
              <a:ea typeface="Times New Roman" panose="02020603050405020304" pitchFamily="18" charset="0"/>
            </a:endParaRPr>
          </a:p>
        </p:txBody>
      </p:sp>
      <p:sp>
        <p:nvSpPr>
          <p:cNvPr id="3" name="CuadroTexto 2"/>
          <p:cNvSpPr txBox="1"/>
          <p:nvPr/>
        </p:nvSpPr>
        <p:spPr>
          <a:xfrm>
            <a:off x="-167202" y="1562424"/>
            <a:ext cx="6760507" cy="729430"/>
          </a:xfrm>
          <a:prstGeom prst="rect">
            <a:avLst/>
          </a:prstGeom>
          <a:noFill/>
        </p:spPr>
        <p:txBody>
          <a:bodyPr wrap="square" rtlCol="0">
            <a:spAutoFit/>
          </a:bodyPr>
          <a:lstStyle/>
          <a:p>
            <a:pPr marL="363538" lvl="1" algn="just">
              <a:lnSpc>
                <a:spcPct val="115000"/>
              </a:lnSpc>
            </a:pPr>
            <a:r>
              <a:rPr lang="es-ES_tradnl" sz="1200" dirty="0">
                <a:latin typeface="Verdana Pro" panose="020B0604030504040204" pitchFamily="34" charset="0"/>
                <a:ea typeface="Times New Roman" panose="02020603050405020304" pitchFamily="18" charset="0"/>
              </a:rPr>
              <a:t>En el siguiente cuadro se recoge la estimación en términos económicos de las medidas puestas en marcha desde la Secretaría de Estado de Comercio para combatir, en el marco de sus competencias, las consecuencias de la Covid-19:</a:t>
            </a:r>
            <a:endParaRPr lang="es-ES" sz="1200" dirty="0">
              <a:latin typeface="Verdana Pro" panose="020B0604030504040204" pitchFamily="34" charset="0"/>
              <a:ea typeface="Times New Roman" panose="02020603050405020304" pitchFamily="18" charset="0"/>
            </a:endParaRPr>
          </a:p>
        </p:txBody>
      </p:sp>
    </p:spTree>
    <p:extLst>
      <p:ext uri="{BB962C8B-B14F-4D97-AF65-F5344CB8AC3E}">
        <p14:creationId xmlns:p14="http://schemas.microsoft.com/office/powerpoint/2010/main" val="469588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a:solidFill>
                  <a:srgbClr val="003A3C"/>
                </a:solidFill>
                <a:latin typeface="Verdana Pro" panose="020B0604030504040204" pitchFamily="34" charset="0"/>
                <a:cs typeface="Kartika" panose="020B0502040204020203" pitchFamily="18" charset="0"/>
              </a:rPr>
              <a:t>Plan 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2" name="Diagrama de flujo: proceso 1">
            <a:extLst>
              <a:ext uri="{FF2B5EF4-FFF2-40B4-BE49-F238E27FC236}">
                <a16:creationId xmlns:a16="http://schemas.microsoft.com/office/drawing/2014/main" id="{AA6F5E5C-385D-45EE-BF56-9091EFD14A77}"/>
              </a:ext>
            </a:extLst>
          </p:cNvPr>
          <p:cNvSpPr/>
          <p:nvPr/>
        </p:nvSpPr>
        <p:spPr>
          <a:xfrm>
            <a:off x="379307" y="1444293"/>
            <a:ext cx="574196" cy="609600"/>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Diagrama de flujo: proceso 2">
            <a:extLst>
              <a:ext uri="{FF2B5EF4-FFF2-40B4-BE49-F238E27FC236}">
                <a16:creationId xmlns:a16="http://schemas.microsoft.com/office/drawing/2014/main" id="{A123880D-DB32-470F-928A-5E128BA2D9C7}"/>
              </a:ext>
            </a:extLst>
          </p:cNvPr>
          <p:cNvSpPr/>
          <p:nvPr/>
        </p:nvSpPr>
        <p:spPr>
          <a:xfrm>
            <a:off x="1028700" y="1444293"/>
            <a:ext cx="5419726" cy="609600"/>
          </a:xfrm>
          <a:prstGeom prst="flowChartProcess">
            <a:avLst/>
          </a:prstGeom>
          <a:solidFill>
            <a:srgbClr val="CC2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21FAF057-36E7-4123-9EEC-5CFD8776683D}"/>
              </a:ext>
            </a:extLst>
          </p:cNvPr>
          <p:cNvSpPr txBox="1"/>
          <p:nvPr/>
        </p:nvSpPr>
        <p:spPr>
          <a:xfrm>
            <a:off x="1132041" y="1499096"/>
            <a:ext cx="5285371" cy="646331"/>
          </a:xfrm>
          <a:prstGeom prst="rect">
            <a:avLst/>
          </a:prstGeom>
          <a:noFill/>
        </p:spPr>
        <p:txBody>
          <a:bodyPr wrap="square" rtlCol="0">
            <a:spAutoFit/>
          </a:bodyPr>
          <a:lstStyle/>
          <a:p>
            <a:r>
              <a:rPr lang="es-ES" sz="1200" b="1" dirty="0">
                <a:solidFill>
                  <a:schemeClr val="bg1"/>
                </a:solidFill>
                <a:latin typeface="Verdana Pro" panose="020B0604030504040204" pitchFamily="34" charset="0"/>
                <a:cs typeface="Kartika" panose="020B0502040204020203" pitchFamily="18" charset="0"/>
              </a:rPr>
              <a:t>OBJETIVOS DE LAS MEDIDAS DEL PLAN DE CHOQUE FRENTE A LA COVID-19 EN APOYO A LA INTERNACIONALIZACIÓN</a:t>
            </a:r>
          </a:p>
          <a:p>
            <a:endParaRPr lang="es-ES" sz="1200" dirty="0">
              <a:solidFill>
                <a:schemeClr val="bg1"/>
              </a:solidFill>
            </a:endParaRPr>
          </a:p>
        </p:txBody>
      </p:sp>
      <p:sp>
        <p:nvSpPr>
          <p:cNvPr id="7" name="CuadroTexto 6">
            <a:extLst>
              <a:ext uri="{FF2B5EF4-FFF2-40B4-BE49-F238E27FC236}">
                <a16:creationId xmlns:a16="http://schemas.microsoft.com/office/drawing/2014/main" id="{801202C5-8FFE-4BFB-BEEA-AEB9C2397E54}"/>
              </a:ext>
            </a:extLst>
          </p:cNvPr>
          <p:cNvSpPr txBox="1"/>
          <p:nvPr/>
        </p:nvSpPr>
        <p:spPr>
          <a:xfrm>
            <a:off x="409574" y="1302782"/>
            <a:ext cx="535724" cy="923330"/>
          </a:xfrm>
          <a:prstGeom prst="rect">
            <a:avLst/>
          </a:prstGeom>
          <a:noFill/>
        </p:spPr>
        <p:txBody>
          <a:bodyPr wrap="none" rtlCol="0">
            <a:spAutoFit/>
          </a:bodyPr>
          <a:lstStyle/>
          <a:p>
            <a:r>
              <a:rPr lang="es-ES" sz="5400" b="1" dirty="0">
                <a:solidFill>
                  <a:schemeClr val="bg1"/>
                </a:solidFill>
              </a:rPr>
              <a:t>3</a:t>
            </a:r>
          </a:p>
        </p:txBody>
      </p:sp>
      <p:sp>
        <p:nvSpPr>
          <p:cNvPr id="13" name="CuadroTexto 12">
            <a:extLst>
              <a:ext uri="{FF2B5EF4-FFF2-40B4-BE49-F238E27FC236}">
                <a16:creationId xmlns:a16="http://schemas.microsoft.com/office/drawing/2014/main" id="{807AA08F-E143-42C5-96DE-1A285996ABFF}"/>
              </a:ext>
            </a:extLst>
          </p:cNvPr>
          <p:cNvSpPr txBox="1"/>
          <p:nvPr/>
        </p:nvSpPr>
        <p:spPr>
          <a:xfrm>
            <a:off x="491199" y="2410186"/>
            <a:ext cx="5926213" cy="5436873"/>
          </a:xfrm>
          <a:prstGeom prst="rect">
            <a:avLst/>
          </a:prstGeom>
          <a:noFill/>
        </p:spPr>
        <p:txBody>
          <a:bodyPr wrap="square">
            <a:spAutoFit/>
          </a:bodyPr>
          <a:lstStyle/>
          <a:p>
            <a:pPr algn="just">
              <a:lnSpc>
                <a:spcPct val="115000"/>
              </a:lnSpc>
            </a:pPr>
            <a:r>
              <a:rPr lang="es-ES_tradnl" sz="1200" dirty="0">
                <a:effectLst/>
                <a:latin typeface="Verdana Pro" panose="020B0604030504040204" pitchFamily="34" charset="0"/>
                <a:ea typeface="Times New Roman" panose="02020603050405020304" pitchFamily="18" charset="0"/>
              </a:rPr>
              <a:t>Cabe distinguir los objetivos más a corto plazo, que guían las actuaciones inmediatas frente a la COVID-19,</a:t>
            </a:r>
            <a:r>
              <a:rPr lang="es-ES_tradnl" sz="1200" dirty="0">
                <a:solidFill>
                  <a:srgbClr val="FF0000"/>
                </a:solidFill>
                <a:effectLst/>
                <a:latin typeface="Verdana Pro" panose="020B0604030504040204" pitchFamily="34" charset="0"/>
                <a:ea typeface="Times New Roman" panose="02020603050405020304" pitchFamily="18" charset="0"/>
              </a:rPr>
              <a:t> </a:t>
            </a:r>
            <a:r>
              <a:rPr lang="es-ES_tradnl" sz="1200" dirty="0">
                <a:effectLst/>
                <a:latin typeface="Verdana Pro" panose="020B0604030504040204" pitchFamily="34" charset="0"/>
                <a:ea typeface="Times New Roman" panose="02020603050405020304" pitchFamily="18" charset="0"/>
              </a:rPr>
              <a:t>de los de medio/largo plazo, que orientan las actuaciones que se incorporarán en el Plan de Acción para la Internacionalización de la Economía Española 2021-2022, cuyas líneas principales se esbozan al final de este documento (ver apartado 5).</a:t>
            </a:r>
            <a:endParaRPr lang="es-ES" sz="1200" dirty="0">
              <a:effectLst/>
              <a:latin typeface="Verdana Pro" panose="020B0604030504040204" pitchFamily="34" charset="0"/>
              <a:ea typeface="Times New Roman" panose="02020603050405020304" pitchFamily="18" charset="0"/>
            </a:endParaRPr>
          </a:p>
          <a:p>
            <a:pPr algn="ctr">
              <a:lnSpc>
                <a:spcPct val="115000"/>
              </a:lnSpc>
            </a:pP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algn="just">
              <a:lnSpc>
                <a:spcPct val="115000"/>
              </a:lnSpc>
            </a:pPr>
            <a:r>
              <a:rPr lang="es-ES_tradnl" sz="1200" dirty="0">
                <a:effectLst/>
                <a:latin typeface="Verdana Pro" panose="020B0604030504040204" pitchFamily="34" charset="0"/>
                <a:ea typeface="Times New Roman" panose="02020603050405020304" pitchFamily="18" charset="0"/>
              </a:rPr>
              <a:t>Teniendo en cuenta principalmente las amenazas surgidas a raíz de la crisis del COVID-19, este conjunto de medidas del Plan de choque busca:</a:t>
            </a:r>
            <a:endParaRPr lang="es-ES" sz="1200" dirty="0">
              <a:effectLst/>
              <a:latin typeface="Verdana Pro" panose="020B0604030504040204" pitchFamily="34" charset="0"/>
              <a:ea typeface="Times New Roman" panose="02020603050405020304" pitchFamily="18" charset="0"/>
            </a:endParaRPr>
          </a:p>
          <a:p>
            <a:pPr marL="228600" algn="just">
              <a:lnSpc>
                <a:spcPct val="115000"/>
              </a:lnSpc>
            </a:pP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342900" lvl="0" indent="-342900" algn="just">
              <a:lnSpc>
                <a:spcPct val="115000"/>
              </a:lnSpc>
              <a:buFont typeface="+mj-lt"/>
              <a:buAutoNum type="alphaUcPeriod"/>
            </a:pPr>
            <a:r>
              <a:rPr lang="es-ES" sz="1400" b="1" u="sng" dirty="0">
                <a:effectLst/>
                <a:latin typeface="Verdana Pro" panose="020B0604030504040204" pitchFamily="34" charset="0"/>
                <a:ea typeface="Calibri" panose="020F0502020204030204" pitchFamily="34" charset="0"/>
              </a:rPr>
              <a:t>Preservar el tejido exportador</a:t>
            </a:r>
            <a:endParaRPr lang="es-ES" sz="1400" dirty="0">
              <a:effectLst/>
              <a:latin typeface="Verdana Pro" panose="020B0604030504040204" pitchFamily="34" charset="0"/>
              <a:ea typeface="Times New Roman" panose="02020603050405020304" pitchFamily="18" charset="0"/>
            </a:endParaRPr>
          </a:p>
          <a:p>
            <a:pPr algn="just">
              <a:lnSpc>
                <a:spcPct val="115000"/>
              </a:lnSpc>
            </a:pPr>
            <a:r>
              <a:rPr lang="es-ES_tradnl" sz="1200" b="1" u="none" strike="noStrike" dirty="0">
                <a:effectLst/>
                <a:latin typeface="Verdana Pro" panose="020B0604030504040204" pitchFamily="34" charset="0"/>
                <a:ea typeface="Calibri" panose="020F0502020204030204" pitchFamily="34" charset="0"/>
              </a:rPr>
              <a:t> </a:t>
            </a:r>
            <a:endParaRPr lang="es-ES" sz="1200" dirty="0">
              <a:effectLst/>
              <a:latin typeface="Verdana Pro" panose="020B0604030504040204" pitchFamily="34" charset="0"/>
              <a:ea typeface="Times New Roman" panose="02020603050405020304" pitchFamily="18" charset="0"/>
            </a:endParaRPr>
          </a:p>
          <a:p>
            <a:pPr marL="342900" lvl="0" indent="-342900" algn="just">
              <a:lnSpc>
                <a:spcPct val="115000"/>
              </a:lnSpc>
              <a:buFont typeface="+mj-lt"/>
              <a:buAutoNum type="arabicPeriod"/>
            </a:pPr>
            <a:r>
              <a:rPr lang="es-ES" sz="1200" b="1" dirty="0">
                <a:effectLst/>
                <a:latin typeface="Verdana Pro" panose="020B0604030504040204" pitchFamily="34" charset="0"/>
                <a:ea typeface="Times New Roman" panose="02020603050405020304" pitchFamily="18" charset="0"/>
              </a:rPr>
              <a:t>Mitigar el impacto de la crisis sobre el sector exterior </a:t>
            </a:r>
            <a:r>
              <a:rPr lang="es-ES" sz="1200" dirty="0">
                <a:effectLst/>
                <a:latin typeface="Verdana Pro" panose="020B0604030504040204" pitchFamily="34" charset="0"/>
                <a:ea typeface="Times New Roman" panose="02020603050405020304" pitchFamily="18" charset="0"/>
              </a:rPr>
              <a:t>-medido en términos de cuota sobre el comercio global-, con especial atención a </a:t>
            </a:r>
            <a:r>
              <a:rPr lang="es-ES" sz="1200" b="1" dirty="0">
                <a:effectLst/>
                <a:latin typeface="Verdana Pro" panose="020B0604030504040204" pitchFamily="34" charset="0"/>
                <a:ea typeface="Times New Roman" panose="02020603050405020304" pitchFamily="18" charset="0"/>
              </a:rPr>
              <a:t>las </a:t>
            </a:r>
            <a:r>
              <a:rPr lang="es-ES" sz="1200" b="1" dirty="0" err="1">
                <a:effectLst/>
                <a:latin typeface="Verdana Pro" panose="020B0604030504040204" pitchFamily="34" charset="0"/>
                <a:ea typeface="Times New Roman" panose="02020603050405020304" pitchFamily="18" charset="0"/>
              </a:rPr>
              <a:t>PYMEs</a:t>
            </a:r>
            <a:r>
              <a:rPr lang="es-ES" sz="1200" dirty="0">
                <a:effectLst/>
                <a:latin typeface="Verdana Pro" panose="020B0604030504040204" pitchFamily="34" charset="0"/>
                <a:ea typeface="Times New Roman" panose="02020603050405020304" pitchFamily="18" charset="0"/>
              </a:rPr>
              <a:t>.</a:t>
            </a:r>
            <a:r>
              <a:rPr lang="es-ES" sz="1200" b="1" u="sng" dirty="0">
                <a:effectLst/>
                <a:latin typeface="Verdana Pro" panose="020B0604030504040204" pitchFamily="34" charset="0"/>
                <a:ea typeface="Times New Roman" panose="02020603050405020304" pitchFamily="18" charset="0"/>
              </a:rPr>
              <a:t> </a:t>
            </a:r>
          </a:p>
          <a:p>
            <a:pPr marL="342900" lvl="0" indent="-342900" algn="just">
              <a:lnSpc>
                <a:spcPct val="115000"/>
              </a:lnSpc>
              <a:buFont typeface="+mj-lt"/>
              <a:buAutoNum type="arabicPeriod"/>
            </a:pPr>
            <a:endParaRPr lang="es-ES" sz="1200" b="1" u="sng" dirty="0">
              <a:effectLst/>
              <a:latin typeface="Verdana Pro" panose="020B0604030504040204" pitchFamily="34" charset="0"/>
              <a:ea typeface="Times New Roman" panose="02020603050405020304" pitchFamily="18" charset="0"/>
            </a:endParaRPr>
          </a:p>
          <a:p>
            <a:pPr marL="342900" lvl="0" indent="-342900" algn="just">
              <a:lnSpc>
                <a:spcPct val="115000"/>
              </a:lnSpc>
              <a:buFont typeface="+mj-lt"/>
              <a:buAutoNum type="arabicPeriod"/>
            </a:pPr>
            <a:r>
              <a:rPr lang="es-ES" sz="1200" b="1" dirty="0">
                <a:effectLst/>
                <a:latin typeface="Verdana Pro" panose="020B0604030504040204" pitchFamily="34" charset="0"/>
                <a:ea typeface="Calibri" panose="020F0502020204030204" pitchFamily="34" charset="0"/>
              </a:rPr>
              <a:t>Promover la imagen de España asociada a la competitividad y a la excelencia productiva </a:t>
            </a:r>
            <a:r>
              <a:rPr lang="es-ES" sz="1200" dirty="0">
                <a:effectLst/>
                <a:latin typeface="Verdana Pro" panose="020B0604030504040204" pitchFamily="34" charset="0"/>
                <a:ea typeface="Calibri" panose="020F0502020204030204" pitchFamily="34" charset="0"/>
              </a:rPr>
              <a:t>ante un posible deterioro coyuntural de dicha imagen, como consecuencia de tratarse de uno de los países europeos donde la pandemia pueda tener un mayor impacto económico. </a:t>
            </a:r>
          </a:p>
          <a:p>
            <a:pPr marL="342900" lvl="0" indent="-342900" algn="just">
              <a:lnSpc>
                <a:spcPct val="115000"/>
              </a:lnSpc>
              <a:buFont typeface="+mj-lt"/>
              <a:buAutoNum type="arabicPeriod"/>
            </a:pPr>
            <a:endParaRPr lang="es-ES" sz="1200" dirty="0">
              <a:effectLst/>
              <a:latin typeface="Verdana Pro" panose="020B0604030504040204" pitchFamily="34" charset="0"/>
              <a:ea typeface="Times New Roman" panose="02020603050405020304" pitchFamily="18" charset="0"/>
            </a:endParaRPr>
          </a:p>
          <a:p>
            <a:pPr marL="342900" lvl="0" indent="-342900" algn="just">
              <a:lnSpc>
                <a:spcPct val="115000"/>
              </a:lnSpc>
              <a:buFont typeface="+mj-lt"/>
              <a:buAutoNum type="arabicPeriod"/>
            </a:pPr>
            <a:r>
              <a:rPr lang="es-ES" sz="1200" b="1" dirty="0">
                <a:effectLst/>
                <a:latin typeface="Verdana Pro" panose="020B0604030504040204" pitchFamily="34" charset="0"/>
                <a:ea typeface="Times New Roman" panose="02020603050405020304" pitchFamily="18" charset="0"/>
              </a:rPr>
              <a:t>Lograr mantener los mercados abiertos</a:t>
            </a:r>
            <a:r>
              <a:rPr lang="es-ES" sz="1200" dirty="0">
                <a:effectLst/>
                <a:latin typeface="Verdana Pro" panose="020B0604030504040204" pitchFamily="34" charset="0"/>
                <a:ea typeface="Times New Roman" panose="02020603050405020304" pitchFamily="18" charset="0"/>
              </a:rPr>
              <a:t>, </a:t>
            </a:r>
            <a:r>
              <a:rPr lang="es-ES" sz="1200" b="1" dirty="0">
                <a:effectLst/>
                <a:latin typeface="Verdana Pro" panose="020B0604030504040204" pitchFamily="34" charset="0"/>
                <a:ea typeface="Times New Roman" panose="02020603050405020304" pitchFamily="18" charset="0"/>
              </a:rPr>
              <a:t>influyendo en la UE y en foros multilaterales como la OMC,</a:t>
            </a:r>
            <a:r>
              <a:rPr lang="es-ES" sz="1200" dirty="0">
                <a:effectLst/>
                <a:latin typeface="Verdana Pro" panose="020B0604030504040204" pitchFamily="34" charset="0"/>
                <a:ea typeface="Times New Roman" panose="02020603050405020304" pitchFamily="18" charset="0"/>
              </a:rPr>
              <a:t> la OCDE, la UNCTAD y el G20, ante los riesgos de proteccionismo y preferencia por el consumo nacional desatados por la crisis del COVID-19.</a:t>
            </a:r>
          </a:p>
        </p:txBody>
      </p:sp>
      <p:sp>
        <p:nvSpPr>
          <p:cNvPr id="14" name="CuadroTexto 13">
            <a:extLst>
              <a:ext uri="{FF2B5EF4-FFF2-40B4-BE49-F238E27FC236}">
                <a16:creationId xmlns:a16="http://schemas.microsoft.com/office/drawing/2014/main" id="{C5EAA80A-1399-4781-9A6F-9A206B8DD716}"/>
              </a:ext>
            </a:extLst>
          </p:cNvPr>
          <p:cNvSpPr txBox="1"/>
          <p:nvPr/>
        </p:nvSpPr>
        <p:spPr>
          <a:xfrm>
            <a:off x="182632" y="9136579"/>
            <a:ext cx="6361855" cy="230832"/>
          </a:xfrm>
          <a:prstGeom prst="rect">
            <a:avLst/>
          </a:prstGeom>
          <a:noFill/>
        </p:spPr>
        <p:txBody>
          <a:bodyPr wrap="square">
            <a:spAutoFit/>
          </a:bodyPr>
          <a:lstStyle/>
          <a:p>
            <a:pPr algn="just"/>
            <a:r>
              <a:rPr lang="es-ES_tradnl" sz="900" baseline="30000" dirty="0">
                <a:latin typeface="Verdana Pro" panose="020B0604030504040204" pitchFamily="34" charset="0"/>
                <a:ea typeface="Times New Roman" panose="02020603050405020304" pitchFamily="18" charset="0"/>
              </a:rPr>
              <a:t>6</a:t>
            </a:r>
            <a:r>
              <a:rPr lang="es-ES_tradnl" sz="900" dirty="0">
                <a:effectLst/>
                <a:latin typeface="Verdana Pro" panose="020B0604030504040204" pitchFamily="34" charset="0"/>
                <a:ea typeface="Times New Roman" panose="02020603050405020304" pitchFamily="18" charset="0"/>
              </a:rPr>
              <a:t>  </a:t>
            </a:r>
            <a:r>
              <a:rPr lang="es-ES_tradnl" sz="900" dirty="0">
                <a:effectLst/>
                <a:latin typeface="Verdana Pro" panose="020B0604030504040204" pitchFamily="34" charset="0"/>
                <a:ea typeface="Times New Roman" panose="02020603050405020304" pitchFamily="18" charset="0"/>
                <a:cs typeface="Times New Roman" panose="02020603050405020304" pitchFamily="18" charset="0"/>
              </a:rPr>
              <a:t>Se incluyen las medidas más inmediatas, muchas de ellas ya en marcha.</a:t>
            </a:r>
            <a:endParaRPr lang="es-ES" sz="900" dirty="0">
              <a:effectLst/>
              <a:latin typeface="Verdana Pro" panose="020B0604030504040204" pitchFamily="34" charset="0"/>
              <a:ea typeface="Times New Roman" panose="02020603050405020304" pitchFamily="18" charset="0"/>
            </a:endParaRPr>
          </a:p>
        </p:txBody>
      </p:sp>
      <p:cxnSp>
        <p:nvCxnSpPr>
          <p:cNvPr id="15" name="Conector recto 14">
            <a:extLst>
              <a:ext uri="{FF2B5EF4-FFF2-40B4-BE49-F238E27FC236}">
                <a16:creationId xmlns:a16="http://schemas.microsoft.com/office/drawing/2014/main" id="{41C68AC2-1BC2-4DE0-AA8B-F3E96F0723A3}"/>
              </a:ext>
            </a:extLst>
          </p:cNvPr>
          <p:cNvCxnSpPr/>
          <p:nvPr/>
        </p:nvCxnSpPr>
        <p:spPr>
          <a:xfrm>
            <a:off x="245553" y="9136579"/>
            <a:ext cx="2613141" cy="0"/>
          </a:xfrm>
          <a:prstGeom prst="line">
            <a:avLst/>
          </a:prstGeom>
        </p:spPr>
        <p:style>
          <a:lnRef idx="1">
            <a:schemeClr val="accent3"/>
          </a:lnRef>
          <a:fillRef idx="0">
            <a:schemeClr val="accent3"/>
          </a:fillRef>
          <a:effectRef idx="0">
            <a:schemeClr val="accent3"/>
          </a:effectRef>
          <a:fontRef idx="minor">
            <a:schemeClr val="tx1"/>
          </a:fontRef>
        </p:style>
      </p:cxnSp>
      <p:sp>
        <p:nvSpPr>
          <p:cNvPr id="16" name="CuadroTexto 15">
            <a:extLst>
              <a:ext uri="{FF2B5EF4-FFF2-40B4-BE49-F238E27FC236}">
                <a16:creationId xmlns:a16="http://schemas.microsoft.com/office/drawing/2014/main" id="{836635BE-187F-4F42-A60F-001168604C25}"/>
              </a:ext>
            </a:extLst>
          </p:cNvPr>
          <p:cNvSpPr txBox="1"/>
          <p:nvPr/>
        </p:nvSpPr>
        <p:spPr>
          <a:xfrm>
            <a:off x="182632" y="9367373"/>
            <a:ext cx="6481174" cy="507831"/>
          </a:xfrm>
          <a:prstGeom prst="rect">
            <a:avLst/>
          </a:prstGeom>
          <a:noFill/>
        </p:spPr>
        <p:txBody>
          <a:bodyPr wrap="square">
            <a:spAutoFit/>
          </a:bodyPr>
          <a:lstStyle/>
          <a:p>
            <a:pPr algn="just"/>
            <a:r>
              <a:rPr lang="es-ES_tradnl" sz="900" baseline="30000" dirty="0">
                <a:latin typeface="Verdana Pro" panose="020B0604030504040204" pitchFamily="34" charset="0"/>
                <a:ea typeface="Times New Roman" panose="02020603050405020304" pitchFamily="18" charset="0"/>
              </a:rPr>
              <a:t>7</a:t>
            </a:r>
            <a:r>
              <a:rPr lang="es-ES_tradnl" sz="900" dirty="0">
                <a:effectLst/>
                <a:latin typeface="Verdana Pro" panose="020B0604030504040204" pitchFamily="34" charset="0"/>
                <a:ea typeface="Times New Roman" panose="02020603050405020304" pitchFamily="18" charset="0"/>
              </a:rPr>
              <a:t> </a:t>
            </a:r>
            <a:r>
              <a:rPr lang="es-ES_tradnl" sz="900" dirty="0">
                <a:effectLst/>
                <a:latin typeface="Verdana Pro" panose="020B0604030504040204" pitchFamily="34" charset="0"/>
                <a:ea typeface="Times New Roman" panose="02020603050405020304" pitchFamily="18" charset="0"/>
                <a:cs typeface="Times New Roman" panose="02020603050405020304" pitchFamily="18" charset="0"/>
              </a:rPr>
              <a:t>También para </a:t>
            </a:r>
            <a:r>
              <a:rPr lang="es-ES_tradnl" sz="900" dirty="0">
                <a:effectLst/>
                <a:latin typeface="Verdana Pro" panose="020B0604030504040204" pitchFamily="34" charset="0"/>
                <a:ea typeface="Calibri" panose="020F0502020204030204" pitchFamily="34" charset="0"/>
              </a:rPr>
              <a:t>contrarrestar campañas en favor de consumo de marcas locales en nuestros mercados tradicionales. </a:t>
            </a:r>
            <a:endParaRPr lang="es-ES" sz="900" dirty="0">
              <a:effectLst/>
              <a:latin typeface="Verdana Pro" panose="020B0604030504040204" pitchFamily="34" charset="0"/>
              <a:ea typeface="Times New Roman" panose="02020603050405020304" pitchFamily="18" charset="0"/>
            </a:endParaRPr>
          </a:p>
          <a:p>
            <a:pPr algn="just"/>
            <a:endParaRPr lang="es-ES" sz="900" dirty="0">
              <a:effectLst/>
              <a:latin typeface="Verdana Pro" panose="020B0604030504040204" pitchFamily="34" charset="0"/>
              <a:ea typeface="Times New Roman" panose="02020603050405020304" pitchFamily="18" charset="0"/>
            </a:endParaRPr>
          </a:p>
        </p:txBody>
      </p:sp>
      <p:sp>
        <p:nvSpPr>
          <p:cNvPr id="18" name="CuadroTexto 17">
            <a:extLst>
              <a:ext uri="{FF2B5EF4-FFF2-40B4-BE49-F238E27FC236}">
                <a16:creationId xmlns:a16="http://schemas.microsoft.com/office/drawing/2014/main" id="{DAC81DC8-B7E7-47F5-852C-67856715D991}"/>
              </a:ext>
            </a:extLst>
          </p:cNvPr>
          <p:cNvSpPr txBox="1"/>
          <p:nvPr/>
        </p:nvSpPr>
        <p:spPr>
          <a:xfrm>
            <a:off x="522661" y="7978830"/>
            <a:ext cx="5925765" cy="517065"/>
          </a:xfrm>
          <a:prstGeom prst="rect">
            <a:avLst/>
          </a:prstGeom>
          <a:noFill/>
        </p:spPr>
        <p:txBody>
          <a:bodyPr wrap="square">
            <a:spAutoFit/>
          </a:bodyPr>
          <a:lstStyle/>
          <a:p>
            <a:pPr algn="just">
              <a:lnSpc>
                <a:spcPct val="115000"/>
              </a:lnSpc>
            </a:pPr>
            <a:r>
              <a:rPr lang="es-ES_tradnl" sz="1200" dirty="0">
                <a:effectLst/>
                <a:latin typeface="Verdana Pro" panose="020B0604030504040204" pitchFamily="34" charset="0"/>
                <a:ea typeface="Times New Roman" panose="02020603050405020304" pitchFamily="18" charset="0"/>
              </a:rPr>
              <a:t>En cuanto a las líneas orientativas del Plan de Acción 2021-2022, los objetivos de medio-largo plazo que se persiguen son: </a:t>
            </a:r>
            <a:endParaRPr lang="es-ES" sz="1200" dirty="0">
              <a:effectLst/>
              <a:latin typeface="Verdana Pro" panose="020B0604030504040204" pitchFamily="34" charset="0"/>
              <a:ea typeface="Times New Roman" panose="02020603050405020304" pitchFamily="18" charset="0"/>
            </a:endParaRPr>
          </a:p>
        </p:txBody>
      </p:sp>
      <p:sp>
        <p:nvSpPr>
          <p:cNvPr id="21" name="CuadroTexto 20">
            <a:extLst>
              <a:ext uri="{FF2B5EF4-FFF2-40B4-BE49-F238E27FC236}">
                <a16:creationId xmlns:a16="http://schemas.microsoft.com/office/drawing/2014/main" id="{8BBC335B-08C5-4556-87C2-BA05E2B2D865}"/>
              </a:ext>
            </a:extLst>
          </p:cNvPr>
          <p:cNvSpPr txBox="1"/>
          <p:nvPr/>
        </p:nvSpPr>
        <p:spPr>
          <a:xfrm>
            <a:off x="6421130" y="9659414"/>
            <a:ext cx="374475" cy="184666"/>
          </a:xfrm>
          <a:prstGeom prst="rect">
            <a:avLst/>
          </a:prstGeom>
          <a:noFill/>
        </p:spPr>
        <p:txBody>
          <a:bodyPr wrap="square" rtlCol="0">
            <a:spAutoFit/>
          </a:bodyPr>
          <a:lstStyle/>
          <a:p>
            <a:pPr algn="r"/>
            <a:r>
              <a:rPr lang="es-ES" sz="600" dirty="0"/>
              <a:t>16</a:t>
            </a:r>
          </a:p>
        </p:txBody>
      </p:sp>
    </p:spTree>
    <p:extLst>
      <p:ext uri="{BB962C8B-B14F-4D97-AF65-F5344CB8AC3E}">
        <p14:creationId xmlns:p14="http://schemas.microsoft.com/office/powerpoint/2010/main" val="2511647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a:solidFill>
                  <a:srgbClr val="003A3C"/>
                </a:solidFill>
                <a:latin typeface="Verdana Pro" panose="020B0604030504040204" pitchFamily="34" charset="0"/>
                <a:cs typeface="Kartika" panose="020B0502040204020203" pitchFamily="18" charset="0"/>
              </a:rPr>
              <a:t>Plan 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5" name="CuadroTexto 4">
            <a:extLst>
              <a:ext uri="{FF2B5EF4-FFF2-40B4-BE49-F238E27FC236}">
                <a16:creationId xmlns:a16="http://schemas.microsoft.com/office/drawing/2014/main" id="{BB85B3D8-B689-4552-B292-D57B004F33FF}"/>
              </a:ext>
            </a:extLst>
          </p:cNvPr>
          <p:cNvSpPr txBox="1"/>
          <p:nvPr/>
        </p:nvSpPr>
        <p:spPr>
          <a:xfrm>
            <a:off x="381807" y="1272588"/>
            <a:ext cx="6094386" cy="7337778"/>
          </a:xfrm>
          <a:prstGeom prst="rect">
            <a:avLst/>
          </a:prstGeom>
          <a:noFill/>
        </p:spPr>
        <p:txBody>
          <a:bodyPr wrap="square">
            <a:spAutoFit/>
          </a:bodyPr>
          <a:lstStyle/>
          <a:p>
            <a:pPr marL="342900" lvl="0" indent="-342900" algn="just">
              <a:buFont typeface="+mj-lt"/>
              <a:buAutoNum type="alphaUcPeriod" startAt="2"/>
            </a:pPr>
            <a:r>
              <a:rPr lang="es-ES" sz="1400" b="1" u="sng" dirty="0">
                <a:effectLst/>
                <a:latin typeface="Verdana Pro" panose="020B0604030504040204" pitchFamily="34" charset="0"/>
                <a:ea typeface="Calibri" panose="020F0502020204030204" pitchFamily="34" charset="0"/>
              </a:rPr>
              <a:t>Conseguir que el sector exterior se configure como pilar de crecimiento y empleo</a:t>
            </a:r>
            <a:endParaRPr lang="es-ES" sz="1400" dirty="0">
              <a:effectLst/>
              <a:latin typeface="Verdana Pro" panose="020B0604030504040204" pitchFamily="34" charset="0"/>
              <a:ea typeface="Times New Roman" panose="02020603050405020304" pitchFamily="18" charset="0"/>
            </a:endParaRPr>
          </a:p>
          <a:p>
            <a:pPr marL="457200" algn="just"/>
            <a:r>
              <a:rPr lang="es-ES_tradnl" sz="1200" dirty="0">
                <a:effectLst/>
                <a:latin typeface="Verdana Pro" panose="020B0604030504040204" pitchFamily="34" charset="0"/>
                <a:ea typeface="Calibri" panose="020F0502020204030204" pitchFamily="34" charset="0"/>
              </a:rPr>
              <a:t> </a:t>
            </a:r>
            <a:endParaRPr lang="es-ES" sz="1200" dirty="0">
              <a:effectLst/>
              <a:latin typeface="Verdana Pro" panose="020B0604030504040204" pitchFamily="34" charset="0"/>
              <a:ea typeface="Times New Roman" panose="02020603050405020304" pitchFamily="18" charset="0"/>
            </a:endParaRPr>
          </a:p>
          <a:p>
            <a:pPr marL="342900" lvl="0" indent="-342900" algn="just">
              <a:lnSpc>
                <a:spcPct val="115000"/>
              </a:lnSpc>
              <a:buFont typeface="+mj-lt"/>
              <a:buAutoNum type="arabicPeriod"/>
            </a:pPr>
            <a:r>
              <a:rPr lang="es-ES_tradnl" sz="1200" dirty="0">
                <a:effectLst/>
                <a:latin typeface="Verdana Pro" panose="020B0604030504040204" pitchFamily="34" charset="0"/>
                <a:ea typeface="Times New Roman" panose="02020603050405020304" pitchFamily="18" charset="0"/>
              </a:rPr>
              <a:t>Continuar favoreciendo la </a:t>
            </a:r>
            <a:r>
              <a:rPr lang="es-ES_tradnl" sz="1200" b="1" dirty="0">
                <a:effectLst/>
                <a:latin typeface="Verdana Pro" panose="020B0604030504040204" pitchFamily="34" charset="0"/>
                <a:ea typeface="Times New Roman" panose="02020603050405020304" pitchFamily="18" charset="0"/>
              </a:rPr>
              <a:t>diversificación de las exportaciones y la implantación de nuestras empresas en sectores y destinos estratégicos</a:t>
            </a:r>
            <a:r>
              <a:rPr lang="es-ES_tradnl" sz="1200" dirty="0">
                <a:effectLst/>
                <a:latin typeface="Verdana Pro" panose="020B0604030504040204" pitchFamily="34" charset="0"/>
                <a:ea typeface="Times New Roman" panose="02020603050405020304" pitchFamily="18" charset="0"/>
              </a:rPr>
              <a:t>, con atención a las oportunidades que puedan derivarse de la crisis.</a:t>
            </a:r>
            <a:endParaRPr lang="es-ES" sz="1200" dirty="0">
              <a:latin typeface="Verdana Pro" panose="020B0604030504040204" pitchFamily="34" charset="0"/>
              <a:ea typeface="Times New Roman" panose="02020603050405020304" pitchFamily="18" charset="0"/>
            </a:endParaRPr>
          </a:p>
          <a:p>
            <a:pPr marL="342900" lvl="0" indent="-342900" algn="just">
              <a:lnSpc>
                <a:spcPct val="115000"/>
              </a:lnSpc>
              <a:buFont typeface="+mj-lt"/>
              <a:buAutoNum type="arabicPeriod"/>
            </a:pPr>
            <a:endParaRPr lang="es-ES" sz="1200" dirty="0">
              <a:effectLst/>
              <a:latin typeface="Verdana Pro" panose="020B0604030504040204" pitchFamily="34" charset="0"/>
              <a:ea typeface="Times New Roman" panose="02020603050405020304" pitchFamily="18" charset="0"/>
            </a:endParaRPr>
          </a:p>
          <a:p>
            <a:pPr marL="342900" lvl="0" indent="-342900" algn="just">
              <a:lnSpc>
                <a:spcPct val="115000"/>
              </a:lnSpc>
              <a:buFont typeface="+mj-lt"/>
              <a:buAutoNum type="arabicPeriod"/>
            </a:pPr>
            <a:r>
              <a:rPr lang="es-ES_tradnl" sz="1200" dirty="0">
                <a:effectLst/>
                <a:latin typeface="Verdana Pro" panose="020B0604030504040204" pitchFamily="34" charset="0"/>
                <a:ea typeface="Times New Roman" panose="02020603050405020304" pitchFamily="18" charset="0"/>
              </a:rPr>
              <a:t>Atraer </a:t>
            </a:r>
            <a:r>
              <a:rPr lang="es-ES_tradnl" sz="1200" b="1" dirty="0">
                <a:effectLst/>
                <a:latin typeface="Verdana Pro" panose="020B0604030504040204" pitchFamily="34" charset="0"/>
                <a:ea typeface="Times New Roman" panose="02020603050405020304" pitchFamily="18" charset="0"/>
              </a:rPr>
              <a:t>inversión extranjera directa en sectores estratégicos</a:t>
            </a:r>
            <a:r>
              <a:rPr lang="es-ES_tradnl" sz="1200" dirty="0">
                <a:effectLst/>
                <a:latin typeface="Verdana Pro" panose="020B0604030504040204" pitchFamily="34" charset="0"/>
                <a:ea typeface="Times New Roman" panose="02020603050405020304" pitchFamily="18" charset="0"/>
              </a:rPr>
              <a:t>, asegurando la </a:t>
            </a:r>
            <a:r>
              <a:rPr lang="es-ES_tradnl" sz="1200" b="1" dirty="0">
                <a:effectLst/>
                <a:latin typeface="Verdana Pro" panose="020B0604030504040204" pitchFamily="34" charset="0"/>
                <a:ea typeface="Times New Roman" panose="02020603050405020304" pitchFamily="18" charset="0"/>
              </a:rPr>
              <a:t>coherencia con la política industrial</a:t>
            </a:r>
            <a:r>
              <a:rPr lang="es-ES_tradnl" sz="1200" dirty="0">
                <a:effectLst/>
                <a:latin typeface="Verdana Pro" panose="020B0604030504040204" pitchFamily="34" charset="0"/>
                <a:ea typeface="Times New Roman" panose="02020603050405020304" pitchFamily="18" charset="0"/>
              </a:rPr>
              <a:t> y los planes sectoriales, así como las oportunidades que surjan en la reorganización de las cadenas globales de valor. </a:t>
            </a:r>
            <a:endParaRPr lang="es-ES" sz="1200" dirty="0">
              <a:effectLst/>
              <a:latin typeface="Verdana Pro" panose="020B0604030504040204" pitchFamily="34" charset="0"/>
              <a:ea typeface="Times New Roman" panose="02020603050405020304" pitchFamily="18" charset="0"/>
            </a:endParaRPr>
          </a:p>
          <a:p>
            <a:pPr marL="449580"/>
            <a:r>
              <a:rPr lang="es-ES" sz="1200" dirty="0">
                <a:effectLst/>
                <a:latin typeface="Verdana Pro" panose="020B0604030504040204" pitchFamily="34" charset="0"/>
                <a:ea typeface="Calibri" panose="020F0502020204030204" pitchFamily="34" charset="0"/>
              </a:rPr>
              <a:t> </a:t>
            </a:r>
            <a:endParaRPr lang="es-ES" sz="1200" dirty="0">
              <a:effectLst/>
              <a:latin typeface="Verdana Pro" panose="020B0604030504040204" pitchFamily="34" charset="0"/>
              <a:ea typeface="Times New Roman" panose="02020603050405020304" pitchFamily="18" charset="0"/>
            </a:endParaRPr>
          </a:p>
          <a:p>
            <a:pPr marL="457200" algn="just">
              <a:lnSpc>
                <a:spcPct val="115000"/>
              </a:lnSpc>
            </a:pPr>
            <a:r>
              <a:rPr lang="es-ES_tradnl" sz="1400" dirty="0">
                <a:effectLst/>
                <a:latin typeface="Verdana Pro" panose="020B0604030504040204" pitchFamily="34" charset="0"/>
                <a:ea typeface="Calibri" panose="020F0502020204030204" pitchFamily="34" charset="0"/>
              </a:rPr>
              <a:t> </a:t>
            </a:r>
            <a:endParaRPr lang="es-ES" sz="1400" dirty="0">
              <a:effectLst/>
              <a:latin typeface="Verdana Pro" panose="020B0604030504040204" pitchFamily="34" charset="0"/>
              <a:ea typeface="Times New Roman" panose="02020603050405020304" pitchFamily="18" charset="0"/>
            </a:endParaRPr>
          </a:p>
          <a:p>
            <a:pPr marL="342900" lvl="0" indent="-342900" algn="just">
              <a:buFont typeface="+mj-lt"/>
              <a:buAutoNum type="alphaUcPeriod" startAt="3"/>
            </a:pPr>
            <a:r>
              <a:rPr lang="es-ES" sz="1400" b="1" u="sng" dirty="0">
                <a:effectLst/>
                <a:latin typeface="Verdana Pro" panose="020B0604030504040204" pitchFamily="34" charset="0"/>
                <a:ea typeface="Calibri" panose="020F0502020204030204" pitchFamily="34" charset="0"/>
              </a:rPr>
              <a:t>Resiliencia </a:t>
            </a:r>
            <a:endParaRPr lang="es-ES" sz="1400" dirty="0">
              <a:effectLst/>
              <a:latin typeface="Verdana Pro" panose="020B0604030504040204" pitchFamily="34" charset="0"/>
              <a:ea typeface="Times New Roman" panose="02020603050405020304" pitchFamily="18" charset="0"/>
            </a:endParaRPr>
          </a:p>
          <a:p>
            <a:pPr marL="457200" algn="just"/>
            <a:r>
              <a:rPr lang="es-ES" sz="1200" b="1" dirty="0">
                <a:effectLst/>
                <a:latin typeface="Verdana Pro" panose="020B0604030504040204" pitchFamily="34" charset="0"/>
                <a:ea typeface="Calibri" panose="020F0502020204030204" pitchFamily="34" charset="0"/>
              </a:rPr>
              <a:t> </a:t>
            </a:r>
            <a:endParaRPr lang="es-ES" sz="1200" dirty="0">
              <a:effectLst/>
              <a:latin typeface="Verdana Pro" panose="020B0604030504040204" pitchFamily="34" charset="0"/>
              <a:ea typeface="Times New Roman" panose="02020603050405020304" pitchFamily="18" charset="0"/>
            </a:endParaRPr>
          </a:p>
          <a:p>
            <a:pPr marL="342900" lvl="0" indent="-342900" algn="just">
              <a:lnSpc>
                <a:spcPct val="115000"/>
              </a:lnSpc>
              <a:buFont typeface="+mj-lt"/>
              <a:buAutoNum type="arabicPeriod" startAt="3"/>
            </a:pPr>
            <a:r>
              <a:rPr lang="es-ES_tradnl" sz="1200" dirty="0">
                <a:effectLst/>
                <a:latin typeface="Verdana Pro" panose="020B0604030504040204" pitchFamily="34" charset="0"/>
                <a:ea typeface="Times New Roman" panose="02020603050405020304" pitchFamily="18" charset="0"/>
              </a:rPr>
              <a:t>Potenciar la capacidad de resiliencia de nuestro sector exterior cuando se retome con normalidad la actividad exportadora, </a:t>
            </a:r>
            <a:r>
              <a:rPr lang="es-ES_tradnl" sz="1200" b="1" dirty="0">
                <a:effectLst/>
                <a:latin typeface="Verdana Pro" panose="020B0604030504040204" pitchFamily="34" charset="0"/>
                <a:ea typeface="Times New Roman" panose="02020603050405020304" pitchFamily="18" charset="0"/>
              </a:rPr>
              <a:t>con instrumentos suficientes y adecuados a sus necesidades</a:t>
            </a:r>
            <a:r>
              <a:rPr lang="es-ES_tradnl" sz="1200" baseline="30000" dirty="0">
                <a:effectLst/>
                <a:latin typeface="Verdana Pro" panose="020B0604030504040204" pitchFamily="34" charset="0"/>
                <a:ea typeface="Times New Roman" panose="02020603050405020304" pitchFamily="18" charset="0"/>
              </a:rPr>
              <a:t>8</a:t>
            </a:r>
            <a:r>
              <a:rPr lang="es-ES_tradnl" sz="1200" b="1" dirty="0">
                <a:effectLst/>
                <a:latin typeface="Verdana Pro" panose="020B0604030504040204" pitchFamily="34" charset="0"/>
                <a:ea typeface="Times New Roman" panose="02020603050405020304" pitchFamily="18" charset="0"/>
              </a:rPr>
              <a:t>, </a:t>
            </a:r>
            <a:r>
              <a:rPr lang="es-ES_tradnl" sz="1200" dirty="0">
                <a:effectLst/>
                <a:latin typeface="Verdana Pro" panose="020B0604030504040204" pitchFamily="34" charset="0"/>
                <a:ea typeface="Times New Roman" panose="02020603050405020304" pitchFamily="18" charset="0"/>
              </a:rPr>
              <a:t>que le permitan resistir ante eventuales rebrotes o nuevas pandemias.</a:t>
            </a:r>
            <a:r>
              <a:rPr lang="es-ES_tradnl" sz="1200" dirty="0">
                <a:effectLst/>
                <a:latin typeface="Verdana Pro" panose="020B0604030504040204" pitchFamily="34" charset="0"/>
                <a:ea typeface="Calibri" panose="020F0502020204030204" pitchFamily="34" charset="0"/>
              </a:rPr>
              <a:t> </a:t>
            </a:r>
            <a:endParaRPr lang="es-ES" sz="1200" dirty="0">
              <a:latin typeface="Verdana Pro" panose="020B0604030504040204" pitchFamily="34" charset="0"/>
              <a:ea typeface="Calibri" panose="020F0502020204030204" pitchFamily="34" charset="0"/>
            </a:endParaRPr>
          </a:p>
          <a:p>
            <a:pPr marL="342900" lvl="0" indent="-342900" algn="just">
              <a:lnSpc>
                <a:spcPct val="115000"/>
              </a:lnSpc>
              <a:buFont typeface="+mj-lt"/>
              <a:buAutoNum type="arabicPeriod" startAt="3"/>
            </a:pPr>
            <a:endParaRPr lang="es-ES" sz="1200" dirty="0">
              <a:effectLst/>
              <a:latin typeface="Verdana Pro" panose="020B0604030504040204" pitchFamily="34" charset="0"/>
              <a:ea typeface="Times New Roman" panose="02020603050405020304" pitchFamily="18" charset="0"/>
            </a:endParaRPr>
          </a:p>
          <a:p>
            <a:pPr marL="342900" lvl="0" indent="-342900" algn="just">
              <a:lnSpc>
                <a:spcPct val="115000"/>
              </a:lnSpc>
              <a:buFont typeface="+mj-lt"/>
              <a:buAutoNum type="arabicPeriod" startAt="3"/>
            </a:pPr>
            <a:r>
              <a:rPr lang="es-ES_tradnl" sz="1200" dirty="0">
                <a:effectLst/>
                <a:latin typeface="Verdana Pro" panose="020B0604030504040204" pitchFamily="34" charset="0"/>
                <a:ea typeface="Times New Roman" panose="02020603050405020304" pitchFamily="18" charset="0"/>
              </a:rPr>
              <a:t>Acompañar a las empresas internacionalizadas en el cambio estructural necesario -y acelerado por las circunstancias- hacia </a:t>
            </a:r>
            <a:r>
              <a:rPr lang="es-ES_tradnl" sz="1200" b="1" dirty="0">
                <a:effectLst/>
                <a:latin typeface="Verdana Pro" panose="020B0604030504040204" pitchFamily="34" charset="0"/>
                <a:ea typeface="Times New Roman" panose="02020603050405020304" pitchFamily="18" charset="0"/>
              </a:rPr>
              <a:t>la digitalización y el uso masivo de tecnologías</a:t>
            </a:r>
            <a:r>
              <a:rPr lang="es-ES_tradnl" sz="1200" dirty="0">
                <a:effectLst/>
                <a:latin typeface="Verdana Pro" panose="020B0604030504040204" pitchFamily="34" charset="0"/>
                <a:ea typeface="Times New Roman" panose="02020603050405020304" pitchFamily="18" charset="0"/>
              </a:rPr>
              <a:t>.</a:t>
            </a:r>
            <a:endParaRPr lang="es-ES" sz="1200" dirty="0">
              <a:latin typeface="Verdana Pro" panose="020B0604030504040204" pitchFamily="34" charset="0"/>
              <a:ea typeface="Times New Roman" panose="02020603050405020304" pitchFamily="18" charset="0"/>
            </a:endParaRPr>
          </a:p>
          <a:p>
            <a:pPr marL="342900" lvl="0" indent="-342900" algn="just">
              <a:lnSpc>
                <a:spcPct val="115000"/>
              </a:lnSpc>
              <a:buFont typeface="+mj-lt"/>
              <a:buAutoNum type="arabicPeriod" startAt="3"/>
            </a:pPr>
            <a:endParaRPr lang="es-ES" sz="1200" dirty="0">
              <a:effectLst/>
              <a:latin typeface="Verdana Pro" panose="020B0604030504040204" pitchFamily="34" charset="0"/>
              <a:ea typeface="Times New Roman" panose="02020603050405020304" pitchFamily="18" charset="0"/>
            </a:endParaRPr>
          </a:p>
          <a:p>
            <a:pPr marL="342900" lvl="0" indent="-342900" algn="just">
              <a:lnSpc>
                <a:spcPct val="115000"/>
              </a:lnSpc>
              <a:buFont typeface="+mj-lt"/>
              <a:buAutoNum type="arabicPeriod" startAt="3"/>
            </a:pPr>
            <a:r>
              <a:rPr lang="es-ES_tradnl" sz="1200" dirty="0">
                <a:effectLst/>
                <a:latin typeface="Verdana Pro" panose="020B0604030504040204" pitchFamily="34" charset="0"/>
                <a:ea typeface="Times New Roman" panose="02020603050405020304" pitchFamily="18" charset="0"/>
              </a:rPr>
              <a:t>Refuerzo de </a:t>
            </a:r>
            <a:r>
              <a:rPr lang="es-ES_tradnl" sz="1200" b="1" dirty="0">
                <a:effectLst/>
                <a:latin typeface="Verdana Pro" panose="020B0604030504040204" pitchFamily="34" charset="0"/>
                <a:ea typeface="Times New Roman" panose="02020603050405020304" pitchFamily="18" charset="0"/>
              </a:rPr>
              <a:t>la seguridad en las cadenas globales de valor</a:t>
            </a:r>
            <a:r>
              <a:rPr lang="es-ES_tradnl" sz="1200" dirty="0">
                <a:effectLst/>
                <a:latin typeface="Verdana Pro" panose="020B0604030504040204" pitchFamily="34" charset="0"/>
                <a:ea typeface="Times New Roman" panose="02020603050405020304" pitchFamily="18" charset="0"/>
              </a:rPr>
              <a:t> en las que España está integrada (a través de mejoras en la logística, diversificación y marcos regulatorios adecuados en los distintos eslabones de la cadena).</a:t>
            </a:r>
            <a:endParaRPr lang="es-ES" sz="1200" dirty="0">
              <a:latin typeface="Verdana Pro" panose="020B0604030504040204" pitchFamily="34" charset="0"/>
              <a:ea typeface="Times New Roman" panose="02020603050405020304" pitchFamily="18" charset="0"/>
            </a:endParaRPr>
          </a:p>
          <a:p>
            <a:pPr marL="342900" lvl="0" indent="-342900" algn="just">
              <a:lnSpc>
                <a:spcPct val="115000"/>
              </a:lnSpc>
              <a:buFont typeface="+mj-lt"/>
              <a:buAutoNum type="arabicPeriod" startAt="3"/>
            </a:pPr>
            <a:endParaRPr lang="es-ES" sz="1200" dirty="0">
              <a:effectLst/>
              <a:latin typeface="Verdana Pro" panose="020B0604030504040204" pitchFamily="34" charset="0"/>
              <a:ea typeface="Times New Roman" panose="02020603050405020304" pitchFamily="18" charset="0"/>
            </a:endParaRPr>
          </a:p>
          <a:p>
            <a:pPr marL="342900" lvl="0" indent="-342900" algn="just">
              <a:lnSpc>
                <a:spcPct val="115000"/>
              </a:lnSpc>
              <a:buFont typeface="+mj-lt"/>
              <a:buAutoNum type="arabicPeriod" startAt="3"/>
            </a:pPr>
            <a:r>
              <a:rPr lang="es-ES_tradnl" sz="1200" dirty="0">
                <a:effectLst/>
                <a:latin typeface="Verdana Pro" panose="020B0604030504040204" pitchFamily="34" charset="0"/>
                <a:ea typeface="Times New Roman" panose="02020603050405020304" pitchFamily="18" charset="0"/>
              </a:rPr>
              <a:t> </a:t>
            </a:r>
            <a:r>
              <a:rPr lang="es-ES_tradnl" sz="1200" b="1" dirty="0">
                <a:effectLst/>
                <a:latin typeface="Verdana Pro" panose="020B0604030504040204" pitchFamily="34" charset="0"/>
                <a:ea typeface="Times New Roman" panose="02020603050405020304" pitchFamily="18" charset="0"/>
              </a:rPr>
              <a:t>Consolidar la sostenibilidad </a:t>
            </a:r>
            <a:r>
              <a:rPr lang="es-ES_tradnl" sz="1200" dirty="0">
                <a:effectLst/>
                <a:latin typeface="Verdana Pro" panose="020B0604030504040204" pitchFamily="34" charset="0"/>
                <a:ea typeface="Times New Roman" panose="02020603050405020304" pitchFamily="18" charset="0"/>
              </a:rPr>
              <a:t>como una herramienta de internacionalización en una estrategia empresarial vinculada a potenciar el impacto social y medioambiental en los mercados de destino, pero también a reducir el riesgo ante marcos regulatorios potencialmente inciertos o cambiantes.</a:t>
            </a:r>
            <a:endParaRPr lang="es-ES" sz="1200" dirty="0">
              <a:effectLst/>
              <a:latin typeface="Verdana Pro" panose="020B0604030504040204" pitchFamily="34" charset="0"/>
              <a:ea typeface="Times New Roman" panose="02020603050405020304" pitchFamily="18" charset="0"/>
            </a:endParaRPr>
          </a:p>
        </p:txBody>
      </p:sp>
      <p:sp>
        <p:nvSpPr>
          <p:cNvPr id="6" name="CuadroTexto 5">
            <a:extLst>
              <a:ext uri="{FF2B5EF4-FFF2-40B4-BE49-F238E27FC236}">
                <a16:creationId xmlns:a16="http://schemas.microsoft.com/office/drawing/2014/main" id="{3F6D479F-7580-4D50-9668-A7D9181B451F}"/>
              </a:ext>
            </a:extLst>
          </p:cNvPr>
          <p:cNvSpPr txBox="1"/>
          <p:nvPr/>
        </p:nvSpPr>
        <p:spPr>
          <a:xfrm>
            <a:off x="192389" y="9295099"/>
            <a:ext cx="6361855" cy="507831"/>
          </a:xfrm>
          <a:prstGeom prst="rect">
            <a:avLst/>
          </a:prstGeom>
          <a:noFill/>
        </p:spPr>
        <p:txBody>
          <a:bodyPr wrap="square">
            <a:spAutoFit/>
          </a:bodyPr>
          <a:lstStyle/>
          <a:p>
            <a:pPr algn="just"/>
            <a:r>
              <a:rPr lang="es-ES_tradnl" sz="900" baseline="30000" dirty="0">
                <a:latin typeface="Verdana Pro" panose="020B0604030504040204" pitchFamily="34" charset="0"/>
                <a:ea typeface="Times New Roman" panose="02020603050405020304" pitchFamily="18" charset="0"/>
              </a:rPr>
              <a:t>8</a:t>
            </a:r>
            <a:r>
              <a:rPr lang="es-ES_tradnl" sz="900" dirty="0">
                <a:effectLst/>
                <a:latin typeface="Verdana Pro" panose="020B0604030504040204" pitchFamily="34" charset="0"/>
                <a:ea typeface="Times New Roman" panose="02020603050405020304" pitchFamily="18" charset="0"/>
              </a:rPr>
              <a:t>  Todos los instrumentos públicos a su alcance -que cubren necesidades de información, formación de capital humano, promoción, financiación, acceso a los mercados- están siendo revisados para conseguir que nuestras empresas exportadoras sean más fuertes</a:t>
            </a:r>
            <a:r>
              <a:rPr lang="es-ES_tradnl" sz="900" dirty="0">
                <a:effectLst/>
                <a:latin typeface="Verdana Pro" panose="020B0604030504040204" pitchFamily="34" charset="0"/>
                <a:ea typeface="Times New Roman" panose="02020603050405020304" pitchFamily="18" charset="0"/>
                <a:cs typeface="Times New Roman" panose="02020603050405020304" pitchFamily="18" charset="0"/>
              </a:rPr>
              <a:t>.</a:t>
            </a:r>
            <a:endParaRPr lang="es-ES" sz="900" dirty="0">
              <a:effectLst/>
              <a:latin typeface="Verdana Pro" panose="020B0604030504040204" pitchFamily="34" charset="0"/>
              <a:ea typeface="Times New Roman" panose="02020603050405020304" pitchFamily="18" charset="0"/>
            </a:endParaRPr>
          </a:p>
        </p:txBody>
      </p:sp>
      <p:cxnSp>
        <p:nvCxnSpPr>
          <p:cNvPr id="7" name="Conector recto 6">
            <a:extLst>
              <a:ext uri="{FF2B5EF4-FFF2-40B4-BE49-F238E27FC236}">
                <a16:creationId xmlns:a16="http://schemas.microsoft.com/office/drawing/2014/main" id="{EADAD60D-D5DD-4932-B6FF-06CACD590483}"/>
              </a:ext>
            </a:extLst>
          </p:cNvPr>
          <p:cNvCxnSpPr/>
          <p:nvPr/>
        </p:nvCxnSpPr>
        <p:spPr>
          <a:xfrm>
            <a:off x="255310" y="9295099"/>
            <a:ext cx="2613141" cy="0"/>
          </a:xfrm>
          <a:prstGeom prst="line">
            <a:avLst/>
          </a:prstGeom>
        </p:spPr>
        <p:style>
          <a:lnRef idx="1">
            <a:schemeClr val="accent3"/>
          </a:lnRef>
          <a:fillRef idx="0">
            <a:schemeClr val="accent3"/>
          </a:fillRef>
          <a:effectRef idx="0">
            <a:schemeClr val="accent3"/>
          </a:effectRef>
          <a:fontRef idx="minor">
            <a:schemeClr val="tx1"/>
          </a:fontRef>
        </p:style>
      </p:cxnSp>
      <p:sp>
        <p:nvSpPr>
          <p:cNvPr id="4" name="CuadroTexto 3">
            <a:extLst>
              <a:ext uri="{FF2B5EF4-FFF2-40B4-BE49-F238E27FC236}">
                <a16:creationId xmlns:a16="http://schemas.microsoft.com/office/drawing/2014/main" id="{6C667518-9B64-4A65-ADFE-3164863DE1B9}"/>
              </a:ext>
            </a:extLst>
          </p:cNvPr>
          <p:cNvSpPr txBox="1"/>
          <p:nvPr/>
        </p:nvSpPr>
        <p:spPr>
          <a:xfrm>
            <a:off x="6421130" y="9659414"/>
            <a:ext cx="374475" cy="184666"/>
          </a:xfrm>
          <a:prstGeom prst="rect">
            <a:avLst/>
          </a:prstGeom>
          <a:noFill/>
        </p:spPr>
        <p:txBody>
          <a:bodyPr wrap="square" rtlCol="0">
            <a:spAutoFit/>
          </a:bodyPr>
          <a:lstStyle/>
          <a:p>
            <a:pPr algn="r"/>
            <a:r>
              <a:rPr lang="es-ES" sz="600" dirty="0"/>
              <a:t>17</a:t>
            </a:r>
          </a:p>
        </p:txBody>
      </p:sp>
    </p:spTree>
    <p:extLst>
      <p:ext uri="{BB962C8B-B14F-4D97-AF65-F5344CB8AC3E}">
        <p14:creationId xmlns:p14="http://schemas.microsoft.com/office/powerpoint/2010/main" val="533774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4E5ECFC-0D31-4E79-8658-AF347959FDDD}"/>
              </a:ext>
            </a:extLst>
          </p:cNvPr>
          <p:cNvSpPr txBox="1"/>
          <p:nvPr/>
        </p:nvSpPr>
        <p:spPr>
          <a:xfrm>
            <a:off x="311953" y="2569457"/>
            <a:ext cx="6257289" cy="6340197"/>
          </a:xfrm>
          <a:prstGeom prst="rect">
            <a:avLst/>
          </a:prstGeom>
          <a:noFill/>
        </p:spPr>
        <p:txBody>
          <a:bodyPr wrap="square" rtlCol="0">
            <a:spAutoFit/>
          </a:bodyPr>
          <a:lstStyle/>
          <a:p>
            <a:pPr marL="342900" indent="-342900" algn="just">
              <a:buFont typeface="+mj-lt"/>
              <a:buAutoNum type="arabicPeriod"/>
            </a:pPr>
            <a:r>
              <a:rPr lang="es-ES_tradnl" sz="1400" dirty="0">
                <a:solidFill>
                  <a:schemeClr val="tx1">
                    <a:lumMod val="75000"/>
                    <a:lumOff val="25000"/>
                  </a:schemeClr>
                </a:solidFill>
                <a:latin typeface="Verdana Pro" panose="020B0604030504040204" pitchFamily="34" charset="0"/>
              </a:rPr>
              <a:t>REFLEXIONES SOBRE EL IMPACTO DE LA CRISIS DEL COVID-19 SOBRE EL COMERCIO EXTERIOR</a:t>
            </a:r>
          </a:p>
          <a:p>
            <a:pPr marL="342900" indent="-342900" algn="just">
              <a:buFont typeface="+mj-lt"/>
              <a:buAutoNum type="arabicPeriod"/>
            </a:pPr>
            <a:endParaRPr lang="es-ES_tradnl" sz="1400" dirty="0">
              <a:solidFill>
                <a:srgbClr val="003A3C"/>
              </a:solidFill>
              <a:latin typeface="Verdana Pro" panose="020B0604030504040204" pitchFamily="34" charset="0"/>
            </a:endParaRPr>
          </a:p>
          <a:p>
            <a:pPr lvl="1" algn="just">
              <a:buSzPct val="100000"/>
            </a:pPr>
            <a:r>
              <a:rPr lang="es-ES_tradnl" sz="1400" dirty="0">
                <a:solidFill>
                  <a:srgbClr val="C00000"/>
                </a:solidFill>
                <a:latin typeface="Verdana Pro" panose="020B0604030504040204" pitchFamily="34" charset="0"/>
              </a:rPr>
              <a:t>1.1 </a:t>
            </a:r>
            <a:r>
              <a:rPr lang="es-ES" sz="1400" dirty="0">
                <a:solidFill>
                  <a:srgbClr val="C00000"/>
                </a:solidFill>
                <a:latin typeface="Verdana Pro" panose="020B0604030504040204" pitchFamily="34" charset="0"/>
              </a:rPr>
              <a:t>IMPORTANCIA DEL SECTOR EXTERIOR ESPAÑOL </a:t>
            </a:r>
          </a:p>
          <a:p>
            <a:pPr lvl="1" algn="just">
              <a:buSzPct val="100000"/>
            </a:pPr>
            <a:endParaRPr lang="es-ES" sz="1400" dirty="0">
              <a:solidFill>
                <a:srgbClr val="C00000"/>
              </a:solidFill>
              <a:latin typeface="Verdana Pro" panose="020B0604030504040204" pitchFamily="34" charset="0"/>
            </a:endParaRPr>
          </a:p>
          <a:p>
            <a:pPr lvl="1" algn="just">
              <a:buSzPct val="100000"/>
            </a:pPr>
            <a:r>
              <a:rPr lang="es-ES" sz="1400" dirty="0">
                <a:solidFill>
                  <a:srgbClr val="C00000"/>
                </a:solidFill>
                <a:latin typeface="Verdana Pro" panose="020B0604030504040204" pitchFamily="34" charset="0"/>
              </a:rPr>
              <a:t>1.2 </a:t>
            </a:r>
            <a:r>
              <a:rPr lang="es-ES_tradnl" sz="1400" dirty="0">
                <a:solidFill>
                  <a:srgbClr val="C00000"/>
                </a:solidFill>
                <a:latin typeface="Verdana Pro" panose="020B0604030504040204" pitchFamily="34" charset="0"/>
              </a:rPr>
              <a:t>IMPACTO DEL COVID-19 SOBRE EL COMERCIO EXTERIOR EN ESPAÑA</a:t>
            </a:r>
          </a:p>
          <a:p>
            <a:pPr lvl="1" algn="just">
              <a:buSzPct val="100000"/>
            </a:pPr>
            <a:endParaRPr lang="es-ES_tradnl" sz="1400" dirty="0">
              <a:solidFill>
                <a:srgbClr val="F8D016"/>
              </a:solidFill>
              <a:latin typeface="Verdana Pro" panose="020B0604030504040204" pitchFamily="34" charset="0"/>
            </a:endParaRPr>
          </a:p>
          <a:p>
            <a:pPr marL="342900" indent="-342900" algn="just">
              <a:buSzPct val="100000"/>
              <a:buAutoNum type="arabicPeriod" startAt="2"/>
            </a:pPr>
            <a:r>
              <a:rPr lang="es-ES_tradnl" sz="1400" dirty="0">
                <a:solidFill>
                  <a:schemeClr val="tx1">
                    <a:lumMod val="75000"/>
                    <a:lumOff val="25000"/>
                  </a:schemeClr>
                </a:solidFill>
                <a:latin typeface="Verdana Pro" panose="020B0604030504040204" pitchFamily="34" charset="0"/>
              </a:rPr>
              <a:t>RESPUESTA RÁPIDA DE LOS INSTRUMENTOS DE APOYO A LA INTERNACIONALIZACIÓN ANTE EL COVID-19  </a:t>
            </a:r>
          </a:p>
          <a:p>
            <a:pPr marL="342900" indent="-342900" algn="just">
              <a:buSzPct val="100000"/>
              <a:buAutoNum type="arabicPeriod" startAt="2"/>
            </a:pPr>
            <a:endParaRPr lang="es-ES_tradnl" sz="1400" dirty="0">
              <a:solidFill>
                <a:srgbClr val="003A3C"/>
              </a:solidFill>
              <a:latin typeface="Verdana Pro" panose="020B0604030504040204" pitchFamily="34" charset="0"/>
            </a:endParaRPr>
          </a:p>
          <a:p>
            <a:pPr marL="342900" indent="-342900" algn="just">
              <a:buSzPct val="100000"/>
              <a:buAutoNum type="arabicPeriod" startAt="2"/>
            </a:pPr>
            <a:r>
              <a:rPr lang="es-ES_tradnl" sz="1400" dirty="0">
                <a:solidFill>
                  <a:schemeClr val="tx1">
                    <a:lumMod val="75000"/>
                    <a:lumOff val="25000"/>
                  </a:schemeClr>
                </a:solidFill>
                <a:latin typeface="Verdana Pro" panose="020B0604030504040204" pitchFamily="34" charset="0"/>
              </a:rPr>
              <a:t>OBJETIVOS DE LAS MEDIDAS DEL PLAN DE CHOQUE FRENTE A LA COVID-19 EN APOYO A LA INTERNACIONALIZACIÓN</a:t>
            </a:r>
          </a:p>
          <a:p>
            <a:pPr marL="342900" indent="-342900" algn="just">
              <a:buSzPct val="100000"/>
              <a:buAutoNum type="arabicPeriod" startAt="2"/>
            </a:pPr>
            <a:endParaRPr lang="es-ES_tradnl" sz="1400" dirty="0">
              <a:solidFill>
                <a:schemeClr val="tx1">
                  <a:lumMod val="75000"/>
                  <a:lumOff val="25000"/>
                </a:schemeClr>
              </a:solidFill>
              <a:latin typeface="Verdana Pro" panose="020B0604030504040204" pitchFamily="34" charset="0"/>
            </a:endParaRPr>
          </a:p>
          <a:p>
            <a:pPr marL="342900" indent="-342900" algn="just">
              <a:buSzPct val="100000"/>
              <a:buFontTx/>
              <a:buAutoNum type="arabicPeriod" startAt="2"/>
            </a:pPr>
            <a:r>
              <a:rPr lang="es-ES" sz="1400" dirty="0">
                <a:solidFill>
                  <a:schemeClr val="tx1">
                    <a:lumMod val="75000"/>
                    <a:lumOff val="25000"/>
                  </a:schemeClr>
                </a:solidFill>
                <a:latin typeface="Verdana Pro" panose="020B0604030504040204" pitchFamily="34" charset="0"/>
              </a:rPr>
              <a:t>MEDIDAS DEL PLAN DE CHOQUE FRENTE A LA COVID-19 EN APOYO A LA INTERNACIONALIZACIÓN</a:t>
            </a:r>
            <a:endParaRPr lang="es-ES_tradnl" sz="1400" dirty="0">
              <a:solidFill>
                <a:schemeClr val="tx1">
                  <a:lumMod val="75000"/>
                  <a:lumOff val="25000"/>
                </a:schemeClr>
              </a:solidFill>
              <a:latin typeface="Verdana Pro" panose="020B0604030504040204" pitchFamily="34" charset="0"/>
            </a:endParaRPr>
          </a:p>
          <a:p>
            <a:pPr marL="342900" indent="-342900" algn="just">
              <a:buSzPct val="100000"/>
              <a:buFontTx/>
              <a:buAutoNum type="arabicPeriod" startAt="2"/>
            </a:pPr>
            <a:endParaRPr lang="es-ES_tradnl" sz="1400" dirty="0">
              <a:solidFill>
                <a:srgbClr val="003A3C"/>
              </a:solidFill>
              <a:latin typeface="Verdana Pro" panose="020B0604030504040204" pitchFamily="34" charset="0"/>
            </a:endParaRPr>
          </a:p>
          <a:p>
            <a:pPr lvl="1" algn="just">
              <a:buSzPct val="100000"/>
            </a:pPr>
            <a:r>
              <a:rPr lang="es-ES_tradnl" sz="1400" dirty="0">
                <a:solidFill>
                  <a:srgbClr val="C00000"/>
                </a:solidFill>
                <a:latin typeface="Verdana Pro" panose="020B0604030504040204" pitchFamily="34" charset="0"/>
              </a:rPr>
              <a:t>OBJETIVO 1: Mitigar el impacto del Covid-19 sobre nuestro comercio exterior</a:t>
            </a:r>
          </a:p>
          <a:p>
            <a:pPr lvl="1" algn="just">
              <a:buSzPct val="100000"/>
            </a:pPr>
            <a:endParaRPr lang="es-ES_tradnl" sz="1400" dirty="0">
              <a:solidFill>
                <a:srgbClr val="C00000"/>
              </a:solidFill>
              <a:latin typeface="Verdana Pro" panose="020B0604030504040204" pitchFamily="34" charset="0"/>
            </a:endParaRPr>
          </a:p>
          <a:p>
            <a:pPr lvl="1" algn="just">
              <a:buSzPct val="100000"/>
            </a:pPr>
            <a:r>
              <a:rPr lang="es-ES_tradnl" sz="1400" dirty="0">
                <a:solidFill>
                  <a:srgbClr val="C00000"/>
                </a:solidFill>
                <a:latin typeface="Verdana Pro" panose="020B0604030504040204" pitchFamily="34" charset="0"/>
              </a:rPr>
              <a:t>OBJETIVO 2: Promover la imagen de España asociada a la competitividad y a la excelencia productiva</a:t>
            </a:r>
          </a:p>
          <a:p>
            <a:pPr lvl="1" algn="just">
              <a:buSzPct val="100000"/>
            </a:pPr>
            <a:endParaRPr lang="es-ES_tradnl" sz="1400" dirty="0">
              <a:solidFill>
                <a:srgbClr val="C00000"/>
              </a:solidFill>
              <a:latin typeface="Verdana Pro" panose="020B0604030504040204" pitchFamily="34" charset="0"/>
            </a:endParaRPr>
          </a:p>
          <a:p>
            <a:pPr lvl="1" algn="just">
              <a:buSzPct val="100000"/>
            </a:pPr>
            <a:r>
              <a:rPr lang="es-ES_tradnl" sz="1400" dirty="0">
                <a:solidFill>
                  <a:srgbClr val="C00000"/>
                </a:solidFill>
                <a:latin typeface="Verdana Pro" panose="020B0604030504040204" pitchFamily="34" charset="0"/>
              </a:rPr>
              <a:t>OBJETIVO 3: Lograr mantener los mercados abiertos, influyendo en la UE y en foros multilaterales como la OMC, entre otros,  ante los riesgos de proteccionismo y preferencia por el consumo nacional</a:t>
            </a:r>
          </a:p>
          <a:p>
            <a:pPr lvl="1" algn="just">
              <a:buSzPct val="100000"/>
            </a:pPr>
            <a:endParaRPr lang="es-ES_tradnl" sz="1400" dirty="0">
              <a:solidFill>
                <a:srgbClr val="E3BE07"/>
              </a:solidFill>
              <a:latin typeface="Verdana Pro" panose="020B0604030504040204" pitchFamily="34" charset="0"/>
            </a:endParaRPr>
          </a:p>
          <a:p>
            <a:pPr lvl="1" algn="just">
              <a:buSzPct val="100000"/>
            </a:pPr>
            <a:endParaRPr lang="es-ES_tradnl" sz="1400" dirty="0">
              <a:solidFill>
                <a:srgbClr val="E3BE07"/>
              </a:solidFill>
              <a:latin typeface="Verdana Pro" panose="020B0604030504040204" pitchFamily="34" charset="0"/>
            </a:endParaRPr>
          </a:p>
        </p:txBody>
      </p:sp>
      <p:sp>
        <p:nvSpPr>
          <p:cNvPr id="3" name="CuadroTexto 2">
            <a:extLst>
              <a:ext uri="{FF2B5EF4-FFF2-40B4-BE49-F238E27FC236}">
                <a16:creationId xmlns:a16="http://schemas.microsoft.com/office/drawing/2014/main" id="{74673BA2-89A9-4393-9F3A-A28BCB616EDD}"/>
              </a:ext>
            </a:extLst>
          </p:cNvPr>
          <p:cNvSpPr txBox="1"/>
          <p:nvPr/>
        </p:nvSpPr>
        <p:spPr>
          <a:xfrm>
            <a:off x="0" y="337679"/>
            <a:ext cx="3092116" cy="923330"/>
          </a:xfrm>
          <a:prstGeom prst="rect">
            <a:avLst/>
          </a:prstGeom>
          <a:solidFill>
            <a:srgbClr val="CC2124"/>
          </a:solidFill>
          <a:ln>
            <a:solidFill>
              <a:schemeClr val="bg1"/>
            </a:solidFill>
          </a:ln>
        </p:spPr>
        <p:txBody>
          <a:bodyPr wrap="square" rtlCol="0">
            <a:spAutoFit/>
          </a:bodyPr>
          <a:lstStyle/>
          <a:p>
            <a:pPr algn="r"/>
            <a:r>
              <a:rPr lang="es-ES_tradnl" sz="5400" dirty="0">
                <a:ln w="0"/>
                <a:solidFill>
                  <a:schemeClr val="bg1"/>
                </a:solidFill>
                <a:effectLst>
                  <a:outerShdw blurRad="38100" dist="19050" dir="2700000" algn="tl" rotWithShape="0">
                    <a:schemeClr val="dk1">
                      <a:alpha val="40000"/>
                    </a:schemeClr>
                  </a:outerShdw>
                </a:effectLst>
                <a:latin typeface="Verdana Pro" panose="020B0604030504040204" pitchFamily="34" charset="0"/>
                <a:cs typeface="Kartika" panose="020B0502040204020203" pitchFamily="18" charset="0"/>
              </a:rPr>
              <a:t>Índice</a:t>
            </a:r>
          </a:p>
        </p:txBody>
      </p:sp>
      <p:sp>
        <p:nvSpPr>
          <p:cNvPr id="8" name="Rectángulo 7">
            <a:extLst>
              <a:ext uri="{FF2B5EF4-FFF2-40B4-BE49-F238E27FC236}">
                <a16:creationId xmlns:a16="http://schemas.microsoft.com/office/drawing/2014/main" id="{CC3DA327-0352-418D-843A-0BD7B0F6C4F3}"/>
              </a:ext>
            </a:extLst>
          </p:cNvPr>
          <p:cNvSpPr/>
          <p:nvPr/>
        </p:nvSpPr>
        <p:spPr>
          <a:xfrm>
            <a:off x="311953" y="8580039"/>
            <a:ext cx="6564572" cy="523220"/>
          </a:xfrm>
          <a:prstGeom prst="rect">
            <a:avLst/>
          </a:prstGeom>
        </p:spPr>
        <p:txBody>
          <a:bodyPr wrap="square">
            <a:spAutoFit/>
          </a:bodyPr>
          <a:lstStyle/>
          <a:p>
            <a:pPr lvl="0">
              <a:buSzPct val="100000"/>
            </a:pPr>
            <a:r>
              <a:rPr lang="es-ES_tradnl" sz="1400" dirty="0">
                <a:solidFill>
                  <a:schemeClr val="tx1">
                    <a:lumMod val="75000"/>
                    <a:lumOff val="25000"/>
                  </a:schemeClr>
                </a:solidFill>
                <a:latin typeface="Verdana Pro" panose="020B0604030504040204" pitchFamily="34" charset="0"/>
              </a:rPr>
              <a:t>5.  	</a:t>
            </a:r>
            <a:r>
              <a:rPr lang="es-ES" sz="1400" dirty="0">
                <a:solidFill>
                  <a:schemeClr val="tx1">
                    <a:lumMod val="75000"/>
                    <a:lumOff val="25000"/>
                  </a:schemeClr>
                </a:solidFill>
                <a:latin typeface="Verdana Pro" panose="020B0604030504040204" pitchFamily="34" charset="0"/>
              </a:rPr>
              <a:t>ORIENTACIONES DEL PLAN DE ACCIÓN PARA LA 	INTERNACIONALIZACIÓN DE LA ECONOMÍA ESPAÑOLA 2021-22</a:t>
            </a:r>
          </a:p>
        </p:txBody>
      </p:sp>
    </p:spTree>
    <p:extLst>
      <p:ext uri="{BB962C8B-B14F-4D97-AF65-F5344CB8AC3E}">
        <p14:creationId xmlns:p14="http://schemas.microsoft.com/office/powerpoint/2010/main" val="2426167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a:solidFill>
                  <a:srgbClr val="003A3C"/>
                </a:solidFill>
                <a:latin typeface="Verdana Pro" panose="020B0604030504040204" pitchFamily="34" charset="0"/>
                <a:cs typeface="Kartika" panose="020B0502040204020203" pitchFamily="18" charset="0"/>
              </a:rPr>
              <a:t>Plan 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2" name="Diagrama de flujo: proceso 1">
            <a:extLst>
              <a:ext uri="{FF2B5EF4-FFF2-40B4-BE49-F238E27FC236}">
                <a16:creationId xmlns:a16="http://schemas.microsoft.com/office/drawing/2014/main" id="{240AA750-AEAF-4323-873F-BF46C87CC90C}"/>
              </a:ext>
            </a:extLst>
          </p:cNvPr>
          <p:cNvSpPr/>
          <p:nvPr/>
        </p:nvSpPr>
        <p:spPr>
          <a:xfrm>
            <a:off x="379307" y="1444293"/>
            <a:ext cx="574196" cy="609600"/>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Diagrama de flujo: proceso 2">
            <a:extLst>
              <a:ext uri="{FF2B5EF4-FFF2-40B4-BE49-F238E27FC236}">
                <a16:creationId xmlns:a16="http://schemas.microsoft.com/office/drawing/2014/main" id="{BB77A352-88E8-45D9-9F7B-22E285C69C72}"/>
              </a:ext>
            </a:extLst>
          </p:cNvPr>
          <p:cNvSpPr/>
          <p:nvPr/>
        </p:nvSpPr>
        <p:spPr>
          <a:xfrm>
            <a:off x="1028700" y="1444293"/>
            <a:ext cx="5419726" cy="609600"/>
          </a:xfrm>
          <a:prstGeom prst="flowChartProcess">
            <a:avLst/>
          </a:prstGeom>
          <a:solidFill>
            <a:srgbClr val="CC2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B3982EFC-A9A8-49D4-8511-A7A8AEFA5909}"/>
              </a:ext>
            </a:extLst>
          </p:cNvPr>
          <p:cNvSpPr txBox="1"/>
          <p:nvPr/>
        </p:nvSpPr>
        <p:spPr>
          <a:xfrm>
            <a:off x="1132041" y="1499096"/>
            <a:ext cx="5285371" cy="646331"/>
          </a:xfrm>
          <a:prstGeom prst="rect">
            <a:avLst/>
          </a:prstGeom>
          <a:noFill/>
        </p:spPr>
        <p:txBody>
          <a:bodyPr wrap="square" rtlCol="0">
            <a:spAutoFit/>
          </a:bodyPr>
          <a:lstStyle/>
          <a:p>
            <a:r>
              <a:rPr lang="es-ES" sz="1200" b="1" dirty="0">
                <a:solidFill>
                  <a:schemeClr val="bg1"/>
                </a:solidFill>
                <a:latin typeface="Verdana Pro" panose="020B0604030504040204" pitchFamily="34" charset="0"/>
                <a:cs typeface="Kartika" panose="020B0502040204020203" pitchFamily="18" charset="0"/>
              </a:rPr>
              <a:t>MEDIDAS DEL PLAN DE CHOQUE FRENTE AL COVID-19 EN APOYO A LA INTERNACIONALIZACIÓN</a:t>
            </a:r>
          </a:p>
          <a:p>
            <a:endParaRPr lang="es-ES" sz="1200" dirty="0">
              <a:solidFill>
                <a:schemeClr val="bg1"/>
              </a:solidFill>
            </a:endParaRPr>
          </a:p>
        </p:txBody>
      </p:sp>
      <p:sp>
        <p:nvSpPr>
          <p:cNvPr id="7" name="CuadroTexto 6">
            <a:extLst>
              <a:ext uri="{FF2B5EF4-FFF2-40B4-BE49-F238E27FC236}">
                <a16:creationId xmlns:a16="http://schemas.microsoft.com/office/drawing/2014/main" id="{B31615E7-6E5E-4234-BEA6-0907FCEDFEAC}"/>
              </a:ext>
            </a:extLst>
          </p:cNvPr>
          <p:cNvSpPr txBox="1"/>
          <p:nvPr/>
        </p:nvSpPr>
        <p:spPr>
          <a:xfrm>
            <a:off x="409574" y="1302782"/>
            <a:ext cx="535724" cy="923330"/>
          </a:xfrm>
          <a:prstGeom prst="rect">
            <a:avLst/>
          </a:prstGeom>
          <a:noFill/>
        </p:spPr>
        <p:txBody>
          <a:bodyPr wrap="none" rtlCol="0">
            <a:spAutoFit/>
          </a:bodyPr>
          <a:lstStyle/>
          <a:p>
            <a:r>
              <a:rPr lang="es-ES" sz="5400" b="1" dirty="0">
                <a:solidFill>
                  <a:schemeClr val="bg1"/>
                </a:solidFill>
              </a:rPr>
              <a:t>4</a:t>
            </a:r>
          </a:p>
        </p:txBody>
      </p:sp>
      <p:sp>
        <p:nvSpPr>
          <p:cNvPr id="13" name="Diagrama de flujo: proceso 12">
            <a:extLst>
              <a:ext uri="{FF2B5EF4-FFF2-40B4-BE49-F238E27FC236}">
                <a16:creationId xmlns:a16="http://schemas.microsoft.com/office/drawing/2014/main" id="{9C75C757-75D9-4131-A49C-1C418F03A3C0}"/>
              </a:ext>
            </a:extLst>
          </p:cNvPr>
          <p:cNvSpPr/>
          <p:nvPr/>
        </p:nvSpPr>
        <p:spPr>
          <a:xfrm>
            <a:off x="1028700" y="2145427"/>
            <a:ext cx="5419726" cy="342592"/>
          </a:xfrm>
          <a:prstGeom prst="flowChart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800"/>
          </a:p>
        </p:txBody>
      </p:sp>
      <p:sp>
        <p:nvSpPr>
          <p:cNvPr id="15" name="CuadroTexto 14">
            <a:extLst>
              <a:ext uri="{FF2B5EF4-FFF2-40B4-BE49-F238E27FC236}">
                <a16:creationId xmlns:a16="http://schemas.microsoft.com/office/drawing/2014/main" id="{40B3CD96-0101-4171-8CD3-A372B9E5757B}"/>
              </a:ext>
            </a:extLst>
          </p:cNvPr>
          <p:cNvSpPr txBox="1"/>
          <p:nvPr/>
        </p:nvSpPr>
        <p:spPr>
          <a:xfrm>
            <a:off x="1246457" y="2151368"/>
            <a:ext cx="5285371" cy="477054"/>
          </a:xfrm>
          <a:prstGeom prst="rect">
            <a:avLst/>
          </a:prstGeom>
          <a:noFill/>
        </p:spPr>
        <p:txBody>
          <a:bodyPr wrap="square" rtlCol="0">
            <a:spAutoFit/>
          </a:bodyPr>
          <a:lstStyle/>
          <a:p>
            <a:r>
              <a:rPr lang="es-ES" sz="1400" b="1" dirty="0">
                <a:solidFill>
                  <a:schemeClr val="bg1"/>
                </a:solidFill>
                <a:latin typeface="Verdana Pro" panose="020B0604030504040204" pitchFamily="34" charset="0"/>
                <a:cs typeface="Kartika" panose="020B0502040204020203" pitchFamily="18" charset="0"/>
              </a:rPr>
              <a:t>Preservar el tejido exportador</a:t>
            </a:r>
          </a:p>
          <a:p>
            <a:endParaRPr lang="es-ES" sz="1100" dirty="0">
              <a:solidFill>
                <a:schemeClr val="bg1"/>
              </a:solidFill>
            </a:endParaRPr>
          </a:p>
        </p:txBody>
      </p:sp>
      <p:sp>
        <p:nvSpPr>
          <p:cNvPr id="17" name="CuadroTexto 16">
            <a:extLst>
              <a:ext uri="{FF2B5EF4-FFF2-40B4-BE49-F238E27FC236}">
                <a16:creationId xmlns:a16="http://schemas.microsoft.com/office/drawing/2014/main" id="{566713C7-B825-435B-8A0F-E4FCB3D472FF}"/>
              </a:ext>
            </a:extLst>
          </p:cNvPr>
          <p:cNvSpPr txBox="1"/>
          <p:nvPr/>
        </p:nvSpPr>
        <p:spPr>
          <a:xfrm>
            <a:off x="379307" y="2669707"/>
            <a:ext cx="6038105" cy="495905"/>
          </a:xfrm>
          <a:prstGeom prst="rect">
            <a:avLst/>
          </a:prstGeom>
          <a:solidFill>
            <a:schemeClr val="bg2"/>
          </a:solidFill>
        </p:spPr>
        <p:txBody>
          <a:bodyPr wrap="square">
            <a:spAutoFit/>
          </a:bodyPr>
          <a:lstStyle/>
          <a:p>
            <a:pPr algn="just">
              <a:lnSpc>
                <a:spcPct val="115000"/>
              </a:lnSpc>
            </a:pPr>
            <a:r>
              <a:rPr lang="es-ES_tradnl" sz="1200" b="1" dirty="0">
                <a:solidFill>
                  <a:srgbClr val="C00000"/>
                </a:solidFill>
                <a:effectLst/>
                <a:latin typeface="Verdana Pro" panose="020B0604030504040204" pitchFamily="34" charset="0"/>
                <a:ea typeface="Times New Roman" panose="02020603050405020304" pitchFamily="18" charset="0"/>
              </a:rPr>
              <a:t>OBJETIVO 1: MITIGAR EL IMPACTO DEL COVID-19 SOBRE NUESTRO COMERCIO EXTERIOR.  </a:t>
            </a:r>
            <a:endParaRPr lang="es-ES" sz="1200" dirty="0">
              <a:solidFill>
                <a:srgbClr val="C00000"/>
              </a:solidFill>
              <a:effectLst/>
              <a:latin typeface="Verdana Pro" panose="020B0604030504040204" pitchFamily="34" charset="0"/>
              <a:ea typeface="Times New Roman" panose="02020603050405020304" pitchFamily="18" charset="0"/>
            </a:endParaRPr>
          </a:p>
        </p:txBody>
      </p:sp>
      <p:sp>
        <p:nvSpPr>
          <p:cNvPr id="19" name="CuadroTexto 18">
            <a:extLst>
              <a:ext uri="{FF2B5EF4-FFF2-40B4-BE49-F238E27FC236}">
                <a16:creationId xmlns:a16="http://schemas.microsoft.com/office/drawing/2014/main" id="{16180769-A885-43C7-A4A5-F097AF9FD6C1}"/>
              </a:ext>
            </a:extLst>
          </p:cNvPr>
          <p:cNvSpPr txBox="1"/>
          <p:nvPr/>
        </p:nvSpPr>
        <p:spPr>
          <a:xfrm>
            <a:off x="409574" y="3451255"/>
            <a:ext cx="6144670" cy="6128729"/>
          </a:xfrm>
          <a:prstGeom prst="rect">
            <a:avLst/>
          </a:prstGeom>
          <a:noFill/>
        </p:spPr>
        <p:txBody>
          <a:bodyPr wrap="square">
            <a:spAutoFit/>
          </a:bodyPr>
          <a:lstStyle/>
          <a:p>
            <a:pPr algn="just">
              <a:lnSpc>
                <a:spcPct val="115000"/>
              </a:lnSpc>
              <a:spcAft>
                <a:spcPts val="1000"/>
              </a:spcAft>
            </a:pPr>
            <a:r>
              <a:rPr lang="es-ES" sz="1200" b="1" dirty="0">
                <a:effectLst/>
                <a:latin typeface="Verdana Pro" panose="020B0604030504040204" pitchFamily="34" charset="0"/>
                <a:ea typeface="Times New Roman" panose="02020603050405020304" pitchFamily="18" charset="0"/>
              </a:rPr>
              <a:t>1.1 ACTUACIONES DE ICEX Y DE LA RED EXTERIOR DE OFICINAS ECONÓMICAS Y COMERCIALES DE LA SECRETARÍA DE ESTADO DE COMERCIO</a:t>
            </a:r>
          </a:p>
          <a:p>
            <a:pPr algn="just">
              <a:lnSpc>
                <a:spcPct val="115000"/>
              </a:lnSpc>
            </a:pPr>
            <a:r>
              <a:rPr lang="es-ES_tradnl" sz="1200" dirty="0">
                <a:effectLst/>
                <a:latin typeface="Verdana Pro" panose="020B0604030504040204" pitchFamily="34" charset="0"/>
                <a:ea typeface="Times New Roman" panose="02020603050405020304" pitchFamily="18" charset="0"/>
              </a:rPr>
              <a:t>Como se menciona anteriormente, desde el inicio de la crisis, </a:t>
            </a:r>
            <a:r>
              <a:rPr lang="es-ES_tradnl" sz="1200" b="1" u="sng" dirty="0">
                <a:effectLst/>
                <a:latin typeface="Verdana Pro" panose="020B0604030504040204" pitchFamily="34" charset="0"/>
                <a:ea typeface="Times New Roman" panose="02020603050405020304" pitchFamily="18" charset="0"/>
              </a:rPr>
              <a:t>ICEX España Exportación e Inversiones (ICEX), </a:t>
            </a:r>
            <a:r>
              <a:rPr lang="es-ES_tradnl" sz="1200" u="sng" dirty="0">
                <a:effectLst/>
                <a:latin typeface="Verdana Pro" panose="020B0604030504040204" pitchFamily="34" charset="0"/>
                <a:ea typeface="Times New Roman" panose="02020603050405020304" pitchFamily="18" charset="0"/>
              </a:rPr>
              <a:t>bajo el lema “</a:t>
            </a:r>
            <a:r>
              <a:rPr lang="es-ES_tradnl" sz="1200" i="1" u="sng" dirty="0">
                <a:effectLst/>
                <a:latin typeface="Verdana Pro" panose="020B0604030504040204" pitchFamily="34" charset="0"/>
                <a:ea typeface="Times New Roman" panose="02020603050405020304" pitchFamily="18" charset="0"/>
              </a:rPr>
              <a:t>No pares, ICEX está a tu lado</a:t>
            </a:r>
            <a:r>
              <a:rPr lang="es-ES_tradnl" sz="1200" u="sng" dirty="0">
                <a:effectLst/>
                <a:latin typeface="Verdana Pro" panose="020B0604030504040204" pitchFamily="34" charset="0"/>
                <a:ea typeface="Times New Roman" panose="02020603050405020304" pitchFamily="18" charset="0"/>
              </a:rPr>
              <a:t>”</a:t>
            </a:r>
            <a:r>
              <a:rPr lang="es-ES_tradnl" sz="1200" dirty="0">
                <a:effectLst/>
                <a:latin typeface="Verdana Pro" panose="020B0604030504040204" pitchFamily="34" charset="0"/>
                <a:ea typeface="Times New Roman" panose="02020603050405020304" pitchFamily="18" charset="0"/>
              </a:rPr>
              <a:t>, ha puesto en marcha una batería de nuevos instrumentos y revisado los existentes, para ayudar a la empresa a permanecer activa y prepararse para el día después. Así, ICEX ha transformado toda la oferta de información, formación, capacitación y búsqueda de oportunidades de negocio </a:t>
            </a:r>
            <a:r>
              <a:rPr lang="es-ES_tradnl" sz="1200" i="1" dirty="0">
                <a:effectLst/>
                <a:latin typeface="Verdana Pro" panose="020B0604030504040204" pitchFamily="34" charset="0"/>
                <a:ea typeface="Times New Roman" panose="02020603050405020304" pitchFamily="18" charset="0"/>
              </a:rPr>
              <a:t>online</a:t>
            </a:r>
            <a:r>
              <a:rPr lang="es-ES_tradnl" sz="1200" dirty="0">
                <a:effectLst/>
                <a:latin typeface="Verdana Pro" panose="020B0604030504040204" pitchFamily="34" charset="0"/>
                <a:ea typeface="Times New Roman" panose="02020603050405020304" pitchFamily="18" charset="0"/>
              </a:rPr>
              <a:t>, buscando con ello la cercanía a cliente y a los mercados en condiciones de movilidad restringida por parte de las empresas y/o clientes.</a:t>
            </a:r>
            <a:endParaRPr lang="es-ES" sz="1200" dirty="0">
              <a:effectLst/>
              <a:latin typeface="Verdana Pro" panose="020B0604030504040204" pitchFamily="34" charset="0"/>
              <a:ea typeface="Times New Roman" panose="02020603050405020304" pitchFamily="18" charset="0"/>
            </a:endParaRPr>
          </a:p>
          <a:p>
            <a:pPr algn="just">
              <a:lnSpc>
                <a:spcPct val="115000"/>
              </a:lnSpc>
            </a:pPr>
            <a:endParaRPr lang="es-ES_tradnl" sz="1200" b="1" u="sng" dirty="0">
              <a:latin typeface="Verdana Pro" panose="020B0604030504040204" pitchFamily="34" charset="0"/>
              <a:ea typeface="Times New Roman" panose="02020603050405020304" pitchFamily="18" charset="0"/>
            </a:endParaRPr>
          </a:p>
          <a:p>
            <a:pPr marL="361950" algn="just">
              <a:lnSpc>
                <a:spcPct val="115000"/>
              </a:lnSpc>
            </a:pPr>
            <a:r>
              <a:rPr lang="es-ES" sz="1200" b="1" u="sng" dirty="0">
                <a:effectLst/>
                <a:latin typeface="Verdana Pro" panose="020B0604030504040204" pitchFamily="34" charset="0"/>
                <a:ea typeface="Times New Roman" panose="02020603050405020304" pitchFamily="18" charset="0"/>
              </a:rPr>
              <a:t>1.1.1 Flexibilización en las condiciones de participación a los programas y/o actividades afectados por la pandemia. </a:t>
            </a:r>
            <a:r>
              <a:rPr lang="es-ES" sz="1200" b="1"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algn="just">
              <a:spcAft>
                <a:spcPts val="300"/>
              </a:spcAft>
            </a:pPr>
            <a:r>
              <a:rPr lang="es-ES" sz="1200" dirty="0">
                <a:effectLst/>
                <a:latin typeface="Verdana Pro" panose="020B0604030504040204" pitchFamily="34" charset="0"/>
                <a:ea typeface="Times New Roman" panose="02020603050405020304" pitchFamily="18" charset="0"/>
              </a:rPr>
              <a:t> </a:t>
            </a:r>
          </a:p>
          <a:p>
            <a:pPr marL="742950" lvl="1" indent="-285750" algn="just">
              <a:lnSpc>
                <a:spcPct val="115000"/>
              </a:lnSpc>
              <a:buFont typeface="Courier New" panose="02070309020205020404" pitchFamily="49" charset="0"/>
              <a:buChar char="o"/>
            </a:pPr>
            <a:r>
              <a:rPr lang="es-ES" sz="1200" b="1" dirty="0">
                <a:effectLst/>
                <a:latin typeface="Verdana Pro" panose="020B0604030504040204" pitchFamily="34" charset="0"/>
                <a:ea typeface="Times New Roman" panose="02020603050405020304" pitchFamily="18" charset="0"/>
              </a:rPr>
              <a:t>Revisión de los planes sectoriales con las entidades colaboradoras. </a:t>
            </a:r>
            <a:endParaRPr lang="es-ES" sz="1200" dirty="0">
              <a:effectLst/>
              <a:latin typeface="Verdana Pro" panose="020B0604030504040204" pitchFamily="34" charset="0"/>
              <a:ea typeface="Times New Roman" panose="02020603050405020304" pitchFamily="18" charset="0"/>
            </a:endParaRPr>
          </a:p>
          <a:p>
            <a:pPr algn="just"/>
            <a:r>
              <a:rPr lang="es-ES_tradnl" sz="1200" b="1"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712788" lvl="2" algn="just">
              <a:lnSpc>
                <a:spcPct val="115000"/>
              </a:lnSpc>
            </a:pPr>
            <a:r>
              <a:rPr lang="es-ES" sz="1200" dirty="0">
                <a:effectLst/>
                <a:latin typeface="Verdana Pro" panose="020B0604030504040204" pitchFamily="34" charset="0"/>
                <a:ea typeface="Times New Roman" panose="02020603050405020304" pitchFamily="18" charset="0"/>
              </a:rPr>
              <a:t>En las circunstancias actuales, la cancelación de actividades en 2020 también está afectando a la capacidad de ejecución de los planes sectoriales que se realizan en colaboración con asociaciones sectoriales de exportadores. Para contribuir al aprovechamiento de esos planes para la internacionalización de nuestras empresas, desde ICEX se está aplicando flexibilidad para reconducir los recursos disponibles hacia otras actividades no presenciales. Todo ello, atendiendo al marco de la legislación relevante sobre ayudas.</a:t>
            </a:r>
          </a:p>
          <a:p>
            <a:pPr marL="228600" algn="just">
              <a:lnSpc>
                <a:spcPct val="115000"/>
              </a:lnSpc>
            </a:pPr>
            <a:r>
              <a:rPr lang="es-ES" sz="1200" dirty="0">
                <a:effectLst/>
                <a:latin typeface="Verdana Pro" panose="020B0604030504040204" pitchFamily="34" charset="0"/>
                <a:ea typeface="Times New Roman" panose="02020603050405020304" pitchFamily="18" charset="0"/>
              </a:rPr>
              <a:t> </a:t>
            </a:r>
          </a:p>
          <a:p>
            <a:pPr marL="228600" algn="just">
              <a:lnSpc>
                <a:spcPct val="115000"/>
              </a:lnSpc>
            </a:pPr>
            <a:r>
              <a:rPr lang="es-ES" sz="1200" dirty="0">
                <a:effectLst/>
                <a:latin typeface="Verdana Pro" panose="020B0604030504040204" pitchFamily="34" charset="0"/>
                <a:ea typeface="Times New Roman" panose="02020603050405020304" pitchFamily="18" charset="0"/>
              </a:rPr>
              <a:t> </a:t>
            </a:r>
          </a:p>
        </p:txBody>
      </p:sp>
      <p:sp>
        <p:nvSpPr>
          <p:cNvPr id="22" name="CuadroTexto 21">
            <a:extLst>
              <a:ext uri="{FF2B5EF4-FFF2-40B4-BE49-F238E27FC236}">
                <a16:creationId xmlns:a16="http://schemas.microsoft.com/office/drawing/2014/main" id="{7EE18846-0DD2-493E-88D0-218CFAF35160}"/>
              </a:ext>
            </a:extLst>
          </p:cNvPr>
          <p:cNvSpPr txBox="1"/>
          <p:nvPr/>
        </p:nvSpPr>
        <p:spPr>
          <a:xfrm>
            <a:off x="6421130" y="9659414"/>
            <a:ext cx="374475" cy="184666"/>
          </a:xfrm>
          <a:prstGeom prst="rect">
            <a:avLst/>
          </a:prstGeom>
          <a:noFill/>
        </p:spPr>
        <p:txBody>
          <a:bodyPr wrap="square" rtlCol="0">
            <a:spAutoFit/>
          </a:bodyPr>
          <a:lstStyle/>
          <a:p>
            <a:pPr algn="r"/>
            <a:r>
              <a:rPr lang="es-ES" sz="600" dirty="0"/>
              <a:t>18</a:t>
            </a:r>
          </a:p>
        </p:txBody>
      </p:sp>
    </p:spTree>
    <p:extLst>
      <p:ext uri="{BB962C8B-B14F-4D97-AF65-F5344CB8AC3E}">
        <p14:creationId xmlns:p14="http://schemas.microsoft.com/office/powerpoint/2010/main" val="3966468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a:solidFill>
                  <a:srgbClr val="003A3C"/>
                </a:solidFill>
                <a:latin typeface="Verdana Pro" panose="020B0604030504040204" pitchFamily="34" charset="0"/>
                <a:cs typeface="Kartika" panose="020B0502040204020203" pitchFamily="18" charset="0"/>
              </a:rPr>
              <a:t>Plan 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5" name="CuadroTexto 4">
            <a:extLst>
              <a:ext uri="{FF2B5EF4-FFF2-40B4-BE49-F238E27FC236}">
                <a16:creationId xmlns:a16="http://schemas.microsoft.com/office/drawing/2014/main" id="{C6CFA378-4690-4A39-AD30-030CF2816185}"/>
              </a:ext>
            </a:extLst>
          </p:cNvPr>
          <p:cNvSpPr txBox="1"/>
          <p:nvPr/>
        </p:nvSpPr>
        <p:spPr>
          <a:xfrm>
            <a:off x="619510" y="1005186"/>
            <a:ext cx="5934734" cy="7302384"/>
          </a:xfrm>
          <a:prstGeom prst="rect">
            <a:avLst/>
          </a:prstGeom>
          <a:noFill/>
        </p:spPr>
        <p:txBody>
          <a:bodyPr wrap="square">
            <a:spAutoFit/>
          </a:bodyPr>
          <a:lstStyle/>
          <a:p>
            <a:pPr marL="742950" lvl="1" indent="-285750" algn="just">
              <a:lnSpc>
                <a:spcPct val="115000"/>
              </a:lnSpc>
              <a:spcAft>
                <a:spcPts val="300"/>
              </a:spcAft>
              <a:buFont typeface="Courier New" panose="02070309020205020404" pitchFamily="49" charset="0"/>
              <a:buChar char="o"/>
            </a:pPr>
            <a:r>
              <a:rPr lang="es-ES" sz="1200" b="1" dirty="0">
                <a:effectLst/>
                <a:latin typeface="Verdana Pro" panose="020B0604030504040204" pitchFamily="34" charset="0"/>
                <a:ea typeface="Times New Roman" panose="02020603050405020304" pitchFamily="18" charset="0"/>
              </a:rPr>
              <a:t>Nuevos calendarios para el Programa ICEX NEXT.</a:t>
            </a:r>
            <a:endParaRPr lang="es-ES" sz="1200" dirty="0">
              <a:effectLst/>
              <a:latin typeface="Verdana Pro" panose="020B0604030504040204" pitchFamily="34" charset="0"/>
              <a:ea typeface="Times New Roman" panose="02020603050405020304" pitchFamily="18" charset="0"/>
            </a:endParaRPr>
          </a:p>
          <a:p>
            <a:pPr marL="228600" algn="just">
              <a:lnSpc>
                <a:spcPct val="115000"/>
              </a:lnSpc>
            </a:pPr>
            <a:r>
              <a:rPr lang="es-ES" sz="1200" b="1"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712788" algn="just">
              <a:lnSpc>
                <a:spcPct val="115000"/>
              </a:lnSpc>
            </a:pPr>
            <a:r>
              <a:rPr lang="es-ES" sz="1200" dirty="0">
                <a:effectLst/>
                <a:latin typeface="Verdana Pro" panose="020B0604030504040204" pitchFamily="34" charset="0"/>
                <a:ea typeface="Times New Roman" panose="02020603050405020304" pitchFamily="18" charset="0"/>
              </a:rPr>
              <a:t>Los plazos de este programa también se adaptaron para que las empresas participantes no se vieran afectadas por la situación creada por el estado de alarma. Una vez finalizado, ya se ha puesto en marcha el nuevo ICEX NEXT, programa estrella de consultoría estratégica para </a:t>
            </a:r>
            <a:r>
              <a:rPr lang="es-ES" sz="1200" dirty="0" err="1">
                <a:effectLst/>
                <a:latin typeface="Verdana Pro" panose="020B0604030504040204" pitchFamily="34" charset="0"/>
                <a:ea typeface="Times New Roman" panose="02020603050405020304" pitchFamily="18" charset="0"/>
              </a:rPr>
              <a:t>PYMEs</a:t>
            </a:r>
            <a:r>
              <a:rPr lang="es-ES" sz="1200" dirty="0">
                <a:effectLst/>
                <a:latin typeface="Verdana Pro" panose="020B0604030504040204" pitchFamily="34" charset="0"/>
                <a:ea typeface="Times New Roman" panose="02020603050405020304" pitchFamily="18" charset="0"/>
              </a:rPr>
              <a:t>, plenamente adaptado a la Ley General de Subvenciones, con un apoyo reforzado a nuestras </a:t>
            </a:r>
            <a:r>
              <a:rPr lang="es-ES" sz="1200" dirty="0" err="1">
                <a:effectLst/>
                <a:latin typeface="Verdana Pro" panose="020B0604030504040204" pitchFamily="34" charset="0"/>
                <a:ea typeface="Times New Roman" panose="02020603050405020304" pitchFamily="18" charset="0"/>
              </a:rPr>
              <a:t>PYMEs</a:t>
            </a:r>
            <a:r>
              <a:rPr lang="es-ES" sz="1200" dirty="0">
                <a:effectLst/>
                <a:latin typeface="Verdana Pro" panose="020B0604030504040204" pitchFamily="34" charset="0"/>
                <a:ea typeface="Times New Roman" panose="02020603050405020304" pitchFamily="18" charset="0"/>
              </a:rPr>
              <a:t> y un módulo específico de adaptación al </a:t>
            </a:r>
            <a:r>
              <a:rPr lang="es-ES" sz="1200" i="1" dirty="0">
                <a:effectLst/>
                <a:latin typeface="Verdana Pro" panose="020B0604030504040204" pitchFamily="34" charset="0"/>
                <a:ea typeface="Times New Roman" panose="02020603050405020304" pitchFamily="18" charset="0"/>
              </a:rPr>
              <a:t>Brexit</a:t>
            </a:r>
            <a:r>
              <a:rPr lang="es-ES" sz="1200" dirty="0">
                <a:effectLst/>
                <a:latin typeface="Verdana Pro" panose="020B0604030504040204" pitchFamily="34" charset="0"/>
                <a:ea typeface="Times New Roman" panose="02020603050405020304" pitchFamily="18" charset="0"/>
              </a:rPr>
              <a:t>. La convocatoria ICEX NEXT 2019/2020 introduce también por primera vez variables vinculadas al género para la selección de empresas o la determinación de los topes de ayuda. En el mes de junio se ha admitido el primer grupo de 100 empresas, en septiembre otro grupo de 100 empresas más y, a mediados de noviembre, está prevista la admisión de un nuevo grupo de 66 empresas.</a:t>
            </a:r>
          </a:p>
          <a:p>
            <a:pPr algn="just"/>
            <a:r>
              <a:rPr lang="es-ES" sz="1200" dirty="0">
                <a:effectLst/>
                <a:latin typeface="Verdana Pro" panose="020B0604030504040204" pitchFamily="34" charset="0"/>
                <a:ea typeface="Times New Roman" panose="02020603050405020304" pitchFamily="18" charset="0"/>
              </a:rPr>
              <a:t> </a:t>
            </a:r>
          </a:p>
          <a:p>
            <a:pPr marL="742950" lvl="1" indent="-285750" algn="just">
              <a:lnSpc>
                <a:spcPct val="115000"/>
              </a:lnSpc>
              <a:buFont typeface="Courier New" panose="02070309020205020404" pitchFamily="49" charset="0"/>
              <a:buChar char="o"/>
            </a:pPr>
            <a:r>
              <a:rPr lang="es-ES" sz="1200" b="1" dirty="0">
                <a:effectLst/>
                <a:latin typeface="Verdana Pro" panose="020B0604030504040204" pitchFamily="34" charset="0"/>
                <a:ea typeface="Times New Roman" panose="02020603050405020304" pitchFamily="18" charset="0"/>
              </a:rPr>
              <a:t>Adaptación del Programa de becas de internacionalización. </a:t>
            </a:r>
            <a:endParaRPr lang="es-ES" sz="1200" dirty="0">
              <a:effectLst/>
              <a:latin typeface="Verdana Pro" panose="020B0604030504040204" pitchFamily="34" charset="0"/>
              <a:ea typeface="Times New Roman" panose="02020603050405020304" pitchFamily="18" charset="0"/>
            </a:endParaRPr>
          </a:p>
          <a:p>
            <a:pPr algn="just">
              <a:lnSpc>
                <a:spcPct val="115000"/>
              </a:lnSpc>
            </a:pP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712788" algn="just">
              <a:lnSpc>
                <a:spcPct val="115000"/>
              </a:lnSpc>
            </a:pPr>
            <a:r>
              <a:rPr lang="es-ES_tradnl" sz="1200" dirty="0">
                <a:effectLst/>
                <a:latin typeface="Verdana Pro" panose="020B0604030504040204" pitchFamily="34" charset="0"/>
                <a:ea typeface="Times New Roman" panose="02020603050405020304" pitchFamily="18" charset="0"/>
              </a:rPr>
              <a:t>A las empresas con becarios en 2ª fase del Programa de Becas de Internacionalización</a:t>
            </a:r>
            <a:r>
              <a:rPr lang="es-ES_tradnl" sz="1200" baseline="30000" dirty="0">
                <a:effectLst/>
                <a:latin typeface="Verdana Pro" panose="020B0604030504040204" pitchFamily="34" charset="0"/>
                <a:ea typeface="Times New Roman" panose="02020603050405020304" pitchFamily="18" charset="0"/>
              </a:rPr>
              <a:t>9</a:t>
            </a:r>
            <a:r>
              <a:rPr lang="es-ES_tradnl" sz="1200" dirty="0">
                <a:effectLst/>
                <a:latin typeface="Verdana Pro" panose="020B0604030504040204" pitchFamily="34" charset="0"/>
                <a:ea typeface="Times New Roman" panose="02020603050405020304" pitchFamily="18" charset="0"/>
              </a:rPr>
              <a:t> se les habilita a una interrupción temporal de la beca, que podrá ser retomada una vez se inicie la recuperación de la actividad de forma más sostenida. Asimismo, se amplía la cofinanciación de ICEX para becarios que estén desarrollando su 2ª fase en </a:t>
            </a:r>
            <a:r>
              <a:rPr lang="es-ES_tradnl" sz="1200" dirty="0" err="1">
                <a:effectLst/>
                <a:latin typeface="Verdana Pro" panose="020B0604030504040204" pitchFamily="34" charset="0"/>
                <a:ea typeface="Times New Roman" panose="02020603050405020304" pitchFamily="18" charset="0"/>
              </a:rPr>
              <a:t>PYMEs</a:t>
            </a:r>
            <a:r>
              <a:rPr lang="es-ES_tradnl" sz="1200" dirty="0">
                <a:effectLst/>
                <a:latin typeface="Verdana Pro" panose="020B0604030504040204" pitchFamily="34" charset="0"/>
                <a:ea typeface="Times New Roman" panose="02020603050405020304" pitchFamily="18" charset="0"/>
              </a:rPr>
              <a:t> hasta un 75%. Además, en aquellos casos en los que se produzca una extinción inevitable con la empresa, se ofrece a los becarios continuar su II Fase asignándoles a otras empresas que hubieran sido admitidas en el Programa pero que finalmente no consiguieron vincular a ningún becario y que ahora estarían dispuestas a acogerlos. Estas nuevas asignaciones, a efectos de duración, se realizan hasta completar los 12 meses y con el mismo % de financiación (75/25). </a:t>
            </a:r>
            <a:endParaRPr lang="es-ES" sz="1200" dirty="0">
              <a:effectLst/>
              <a:latin typeface="Verdana Pro" panose="020B0604030504040204" pitchFamily="34" charset="0"/>
              <a:ea typeface="Times New Roman" panose="02020603050405020304" pitchFamily="18" charset="0"/>
            </a:endParaRPr>
          </a:p>
        </p:txBody>
      </p:sp>
      <p:sp>
        <p:nvSpPr>
          <p:cNvPr id="6" name="CuadroTexto 5">
            <a:extLst>
              <a:ext uri="{FF2B5EF4-FFF2-40B4-BE49-F238E27FC236}">
                <a16:creationId xmlns:a16="http://schemas.microsoft.com/office/drawing/2014/main" id="{7F43F4CF-32EE-4B68-970E-16EECDF858A8}"/>
              </a:ext>
            </a:extLst>
          </p:cNvPr>
          <p:cNvSpPr txBox="1"/>
          <p:nvPr/>
        </p:nvSpPr>
        <p:spPr>
          <a:xfrm>
            <a:off x="192389" y="8567172"/>
            <a:ext cx="6361855" cy="1338828"/>
          </a:xfrm>
          <a:prstGeom prst="rect">
            <a:avLst/>
          </a:prstGeom>
          <a:noFill/>
        </p:spPr>
        <p:txBody>
          <a:bodyPr wrap="square">
            <a:spAutoFit/>
          </a:bodyPr>
          <a:lstStyle/>
          <a:p>
            <a:pPr algn="just"/>
            <a:r>
              <a:rPr lang="es-ES_tradnl" sz="900" baseline="30000" dirty="0">
                <a:latin typeface="Verdana Pro" panose="020B0604030504040204" pitchFamily="34" charset="0"/>
                <a:ea typeface="Times New Roman" panose="02020603050405020304" pitchFamily="18" charset="0"/>
              </a:rPr>
              <a:t>9</a:t>
            </a:r>
            <a:r>
              <a:rPr lang="es-ES_tradnl" sz="900" dirty="0">
                <a:effectLst/>
                <a:latin typeface="Verdana Pro" panose="020B0604030504040204" pitchFamily="34" charset="0"/>
                <a:ea typeface="Times New Roman" panose="02020603050405020304" pitchFamily="18" charset="0"/>
              </a:rPr>
              <a:t> </a:t>
            </a:r>
            <a:r>
              <a:rPr lang="es-ES" sz="900" dirty="0">
                <a:effectLst/>
                <a:latin typeface="Verdana Pro" panose="020B0604030504040204" pitchFamily="34" charset="0"/>
                <a:ea typeface="Times New Roman" panose="02020603050405020304" pitchFamily="18" charset="0"/>
              </a:rPr>
              <a:t>El programa de Becas de ICEX cuenta con 45 años de historia en la formación de más de 6.000 ejecutivos internacionales, ofreciendo prácticas en las Oficinas Económicas y Comerciales, pasando por un programa en tres fases: 1. Un año de MBA in International Management; 2. Un año en países, en Organismos Internacionales de NN.UU, en Bancos de Desarrollo y en empresas con negocios en el exterior -hoy día seleccionamos 315 participantes cada año a partir de más de 1.000 candidatos que realizan prácticas remuneradas (unos 30.000 € anuales brutos de media) en las 104 Oficinas Económicas y Comerciales de España en 80 países; 3. Un año de prácticas remuneradas (igual que el año anterior) en empresas españolas y Organismos internacionales como el Banco Mundial o el Banco Asiático de Desarrollo.</a:t>
            </a:r>
          </a:p>
        </p:txBody>
      </p:sp>
      <p:cxnSp>
        <p:nvCxnSpPr>
          <p:cNvPr id="7" name="Conector recto 6">
            <a:extLst>
              <a:ext uri="{FF2B5EF4-FFF2-40B4-BE49-F238E27FC236}">
                <a16:creationId xmlns:a16="http://schemas.microsoft.com/office/drawing/2014/main" id="{C9023A93-1BCA-4D36-BBF3-785E8F31DE34}"/>
              </a:ext>
            </a:extLst>
          </p:cNvPr>
          <p:cNvCxnSpPr/>
          <p:nvPr/>
        </p:nvCxnSpPr>
        <p:spPr>
          <a:xfrm>
            <a:off x="255310" y="8567172"/>
            <a:ext cx="2613141" cy="0"/>
          </a:xfrm>
          <a:prstGeom prst="line">
            <a:avLst/>
          </a:prstGeom>
        </p:spPr>
        <p:style>
          <a:lnRef idx="1">
            <a:schemeClr val="accent3"/>
          </a:lnRef>
          <a:fillRef idx="0">
            <a:schemeClr val="accent3"/>
          </a:fillRef>
          <a:effectRef idx="0">
            <a:schemeClr val="accent3"/>
          </a:effectRef>
          <a:fontRef idx="minor">
            <a:schemeClr val="tx1"/>
          </a:fontRef>
        </p:style>
      </p:cxnSp>
      <p:sp>
        <p:nvSpPr>
          <p:cNvPr id="4" name="CuadroTexto 3">
            <a:extLst>
              <a:ext uri="{FF2B5EF4-FFF2-40B4-BE49-F238E27FC236}">
                <a16:creationId xmlns:a16="http://schemas.microsoft.com/office/drawing/2014/main" id="{E567E29A-B1FD-454C-9E22-89BD731AAD70}"/>
              </a:ext>
            </a:extLst>
          </p:cNvPr>
          <p:cNvSpPr txBox="1"/>
          <p:nvPr/>
        </p:nvSpPr>
        <p:spPr>
          <a:xfrm>
            <a:off x="6421130" y="9659414"/>
            <a:ext cx="374475" cy="184666"/>
          </a:xfrm>
          <a:prstGeom prst="rect">
            <a:avLst/>
          </a:prstGeom>
          <a:noFill/>
        </p:spPr>
        <p:txBody>
          <a:bodyPr wrap="square" rtlCol="0">
            <a:spAutoFit/>
          </a:bodyPr>
          <a:lstStyle/>
          <a:p>
            <a:pPr algn="r"/>
            <a:r>
              <a:rPr lang="es-ES" sz="600" dirty="0"/>
              <a:t>19</a:t>
            </a:r>
          </a:p>
        </p:txBody>
      </p:sp>
    </p:spTree>
    <p:extLst>
      <p:ext uri="{BB962C8B-B14F-4D97-AF65-F5344CB8AC3E}">
        <p14:creationId xmlns:p14="http://schemas.microsoft.com/office/powerpoint/2010/main" val="1660273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a:solidFill>
                  <a:srgbClr val="003A3C"/>
                </a:solidFill>
                <a:latin typeface="Verdana Pro" panose="020B0604030504040204" pitchFamily="34" charset="0"/>
                <a:cs typeface="Kartika" panose="020B0502040204020203" pitchFamily="18" charset="0"/>
              </a:rPr>
              <a:t>Plan 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5" name="CuadroTexto 4">
            <a:extLst>
              <a:ext uri="{FF2B5EF4-FFF2-40B4-BE49-F238E27FC236}">
                <a16:creationId xmlns:a16="http://schemas.microsoft.com/office/drawing/2014/main" id="{443A2812-6954-42E6-A67E-5CD80C1C8A76}"/>
              </a:ext>
            </a:extLst>
          </p:cNvPr>
          <p:cNvSpPr txBox="1"/>
          <p:nvPr/>
        </p:nvSpPr>
        <p:spPr>
          <a:xfrm>
            <a:off x="924791" y="1424673"/>
            <a:ext cx="5629453" cy="8278035"/>
          </a:xfrm>
          <a:prstGeom prst="rect">
            <a:avLst/>
          </a:prstGeom>
          <a:noFill/>
        </p:spPr>
        <p:txBody>
          <a:bodyPr wrap="square">
            <a:spAutoFit/>
          </a:bodyPr>
          <a:lstStyle/>
          <a:p>
            <a:pPr algn="just">
              <a:lnSpc>
                <a:spcPct val="115000"/>
              </a:lnSpc>
              <a:spcBef>
                <a:spcPts val="300"/>
              </a:spcBef>
              <a:spcAft>
                <a:spcPts val="300"/>
              </a:spcAft>
            </a:pPr>
            <a:r>
              <a:rPr lang="es-ES_tradnl" sz="1200" b="1" u="sng" dirty="0">
                <a:latin typeface="Verdana Pro" panose="020B0604030504040204" pitchFamily="34" charset="0"/>
                <a:ea typeface="Times New Roman" panose="02020603050405020304" pitchFamily="18" charset="0"/>
              </a:rPr>
              <a:t>1.1.2 </a:t>
            </a:r>
            <a:r>
              <a:rPr lang="es-ES" sz="1200" b="1" u="sng" dirty="0">
                <a:effectLst/>
                <a:latin typeface="Verdana Pro" panose="020B0604030504040204" pitchFamily="34" charset="0"/>
                <a:ea typeface="Times New Roman" panose="02020603050405020304" pitchFamily="18" charset="0"/>
              </a:rPr>
              <a:t>Oferta virtual de servicios de información, formación y capacitación. </a:t>
            </a:r>
            <a:endParaRPr lang="es-ES" sz="1200" dirty="0">
              <a:effectLst/>
              <a:latin typeface="Verdana Pro" panose="020B0604030504040204" pitchFamily="34" charset="0"/>
              <a:ea typeface="Times New Roman" panose="02020603050405020304" pitchFamily="18" charset="0"/>
            </a:endParaRPr>
          </a:p>
          <a:p>
            <a:pPr algn="just">
              <a:lnSpc>
                <a:spcPct val="115000"/>
              </a:lnSpc>
              <a:spcAft>
                <a:spcPts val="300"/>
              </a:spcAft>
              <a:tabLst>
                <a:tab pos="1323975" algn="l"/>
              </a:tabLst>
            </a:pPr>
            <a:r>
              <a:rPr lang="es-ES" sz="1200" u="none" strike="noStrike"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algn="just">
              <a:lnSpc>
                <a:spcPct val="115000"/>
              </a:lnSpc>
            </a:pPr>
            <a:r>
              <a:rPr lang="es-ES" sz="1200" dirty="0">
                <a:effectLst/>
                <a:latin typeface="Verdana Pro" panose="020B0604030504040204" pitchFamily="34" charset="0"/>
                <a:ea typeface="Times New Roman" panose="02020603050405020304" pitchFamily="18" charset="0"/>
              </a:rPr>
              <a:t>Mención especial merece la puesta en marcha del campus virtual de CECO y la amplia oferta de contenidos de expertos internacionales sobre aspectos relacionados con la COVID-19. En este ámbito, desde el inicio del estado de alarma, se han resuelto más de 31.308 consultas a través de Ventana Global para más de 18.225 empresas. Se han publicado casi 500 estudios y fichas sectoriales de mercado.  Los 311 alumnos del MBA in International Management, que forma parte del Programa de Becas (44ª Promoción), han finalizado su formación </a:t>
            </a:r>
            <a:r>
              <a:rPr lang="es-ES" sz="1200" i="1" dirty="0">
                <a:effectLst/>
                <a:latin typeface="Verdana Pro" panose="020B0604030504040204" pitchFamily="34" charset="0"/>
                <a:ea typeface="Times New Roman" panose="02020603050405020304" pitchFamily="18" charset="0"/>
              </a:rPr>
              <a:t>online</a:t>
            </a:r>
            <a:r>
              <a:rPr lang="es-ES" sz="1200" dirty="0">
                <a:effectLst/>
                <a:latin typeface="Verdana Pro" panose="020B0604030504040204" pitchFamily="34" charset="0"/>
                <a:ea typeface="Times New Roman" panose="02020603050405020304" pitchFamily="18" charset="0"/>
              </a:rPr>
              <a:t> a través del campus virtual de ICEX-CECO y los 288 alumnos, que constituyen la 45ª Promoción de las Becas ICEX, han iniciado su formación online en octubre. Asimismo 8.392 personas han asistido a las 89 actividades de formación online organizadas por ICEX-CECO hasta la fecha. A ello se unen los 580 inscritos en seminarios vinculados a instrumentos financieros y su versatilidad en el marco de la crisis. </a:t>
            </a:r>
          </a:p>
          <a:p>
            <a:pPr algn="just">
              <a:lnSpc>
                <a:spcPct val="115000"/>
              </a:lnSpc>
            </a:pPr>
            <a:endParaRPr lang="es-ES" sz="1200" b="1" u="sng" dirty="0">
              <a:latin typeface="Verdana Pro" panose="020B0604030504040204" pitchFamily="34" charset="0"/>
              <a:ea typeface="Times New Roman" panose="02020603050405020304" pitchFamily="18" charset="0"/>
            </a:endParaRPr>
          </a:p>
          <a:p>
            <a:pPr algn="just">
              <a:lnSpc>
                <a:spcPct val="115000"/>
              </a:lnSpc>
            </a:pPr>
            <a:r>
              <a:rPr lang="es-ES" sz="1200" b="1" u="sng" dirty="0">
                <a:effectLst/>
                <a:latin typeface="Verdana Pro" panose="020B0604030504040204" pitchFamily="34" charset="0"/>
                <a:ea typeface="Times New Roman" panose="02020603050405020304" pitchFamily="18" charset="0"/>
              </a:rPr>
              <a:t>1.1.3 Acercamiento a los mercados a través de la red exterior de las Oficinas Económicas y Comerciales de la Secretaría de Estado de Comercio. </a:t>
            </a:r>
            <a:endParaRPr lang="es-ES" sz="1200" dirty="0">
              <a:effectLst/>
              <a:latin typeface="Verdana Pro" panose="020B0604030504040204" pitchFamily="34" charset="0"/>
              <a:ea typeface="Times New Roman" panose="02020603050405020304" pitchFamily="18" charset="0"/>
            </a:endParaRPr>
          </a:p>
          <a:p>
            <a:pPr marL="685800" algn="just">
              <a:lnSpc>
                <a:spcPct val="115000"/>
              </a:lnSpc>
            </a:pPr>
            <a:r>
              <a:rPr lang="es-ES" sz="1200" dirty="0">
                <a:effectLst/>
                <a:latin typeface="Verdana Pro" panose="020B0604030504040204" pitchFamily="34" charset="0"/>
                <a:ea typeface="Times New Roman" panose="02020603050405020304" pitchFamily="18" charset="0"/>
              </a:rPr>
              <a:t> </a:t>
            </a:r>
          </a:p>
          <a:p>
            <a:pPr marL="342900" lvl="0" indent="-342900" algn="just">
              <a:spcBef>
                <a:spcPts val="300"/>
              </a:spcBef>
              <a:spcAft>
                <a:spcPts val="300"/>
              </a:spcAft>
              <a:buFont typeface="Wingdings" panose="05000000000000000000" pitchFamily="2" charset="2"/>
              <a:buChar char=""/>
            </a:pPr>
            <a:r>
              <a:rPr lang="es-ES" sz="1200" b="1" dirty="0" err="1">
                <a:effectLst/>
                <a:latin typeface="Verdana Pro" panose="020B0604030504040204" pitchFamily="34" charset="0"/>
                <a:ea typeface="Times New Roman" panose="02020603050405020304" pitchFamily="18" charset="0"/>
              </a:rPr>
              <a:t>Webminarios</a:t>
            </a:r>
            <a:r>
              <a:rPr lang="es-ES" sz="1200" b="1" dirty="0">
                <a:effectLst/>
                <a:latin typeface="Verdana Pro" panose="020B0604030504040204" pitchFamily="34" charset="0"/>
                <a:ea typeface="Times New Roman" panose="02020603050405020304" pitchFamily="18" charset="0"/>
              </a:rPr>
              <a:t> especializados en mercados geográficos</a:t>
            </a:r>
            <a:r>
              <a:rPr lang="es-ES" sz="1200" dirty="0">
                <a:effectLst/>
                <a:latin typeface="Verdana Pro" panose="020B0604030504040204" pitchFamily="34" charset="0"/>
                <a:ea typeface="Times New Roman" panose="02020603050405020304" pitchFamily="18" charset="0"/>
              </a:rPr>
              <a:t>. </a:t>
            </a:r>
          </a:p>
          <a:p>
            <a:pPr algn="just">
              <a:spcAft>
                <a:spcPts val="300"/>
              </a:spcAft>
            </a:pPr>
            <a:r>
              <a:rPr lang="es-ES" sz="1200" dirty="0">
                <a:effectLst/>
                <a:latin typeface="Verdana Pro" panose="020B0604030504040204" pitchFamily="34" charset="0"/>
                <a:ea typeface="Times New Roman" panose="02020603050405020304" pitchFamily="18" charset="0"/>
              </a:rPr>
              <a:t> </a:t>
            </a:r>
          </a:p>
          <a:p>
            <a:pPr algn="just">
              <a:lnSpc>
                <a:spcPct val="115000"/>
              </a:lnSpc>
            </a:pPr>
            <a:r>
              <a:rPr lang="es-ES" sz="1200" dirty="0">
                <a:effectLst/>
                <a:latin typeface="Verdana Pro" panose="020B0604030504040204" pitchFamily="34" charset="0"/>
                <a:ea typeface="Times New Roman" panose="02020603050405020304" pitchFamily="18" charset="0"/>
              </a:rPr>
              <a:t>Se iniciaron con los países PASE (Países de Actuación Sectorial Estratégica), a los que ha seguido Europa y posteriormente, África. Se están organizando, en coordinación con CEOE y Cámara de Comercio de España, de forma abierta para el público en general y a demanda de algunos socios de ICEX (empresas participantes en el programa Cre100do; Foro de Marcas Renombradas, etc.…). Hasta la fecha se han realizado 28 </a:t>
            </a:r>
            <a:r>
              <a:rPr lang="es-ES" sz="1200" dirty="0" err="1">
                <a:effectLst/>
                <a:latin typeface="Verdana Pro" panose="020B0604030504040204" pitchFamily="34" charset="0"/>
                <a:ea typeface="Times New Roman" panose="02020603050405020304" pitchFamily="18" charset="0"/>
              </a:rPr>
              <a:t>webminarios</a:t>
            </a:r>
            <a:r>
              <a:rPr lang="es-ES" sz="1200" dirty="0">
                <a:effectLst/>
                <a:latin typeface="Verdana Pro" panose="020B0604030504040204" pitchFamily="34" charset="0"/>
                <a:ea typeface="Times New Roman" panose="02020603050405020304" pitchFamily="18" charset="0"/>
              </a:rPr>
              <a:t> sobre mercados estratégicos, que han permitido a las empresas conocer con profundidad el impacto de la pandemia en los distintos países así como las estrategias de política económica que se están adoptando en los mismos. La serie de </a:t>
            </a:r>
            <a:r>
              <a:rPr lang="es-ES" sz="1200" dirty="0" err="1">
                <a:effectLst/>
                <a:latin typeface="Verdana Pro" panose="020B0604030504040204" pitchFamily="34" charset="0"/>
                <a:ea typeface="Times New Roman" panose="02020603050405020304" pitchFamily="18" charset="0"/>
              </a:rPr>
              <a:t>webminarios</a:t>
            </a:r>
            <a:r>
              <a:rPr lang="es-ES" sz="1200" dirty="0">
                <a:effectLst/>
                <a:latin typeface="Verdana Pro" panose="020B0604030504040204" pitchFamily="34" charset="0"/>
                <a:ea typeface="Times New Roman" panose="02020603050405020304" pitchFamily="18" charset="0"/>
              </a:rPr>
              <a:t> geográficos ha contado hasta ahora con casi 5.000 participantes.</a:t>
            </a:r>
          </a:p>
          <a:p>
            <a:pPr algn="just">
              <a:lnSpc>
                <a:spcPct val="115000"/>
              </a:lnSpc>
            </a:pPr>
            <a:r>
              <a:rPr lang="es-ES" sz="1200" b="1"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p:txBody>
      </p:sp>
      <p:sp>
        <p:nvSpPr>
          <p:cNvPr id="4" name="CuadroTexto 3">
            <a:extLst>
              <a:ext uri="{FF2B5EF4-FFF2-40B4-BE49-F238E27FC236}">
                <a16:creationId xmlns:a16="http://schemas.microsoft.com/office/drawing/2014/main" id="{B6FD1331-CD8A-4A8A-A74F-638732D95EFB}"/>
              </a:ext>
            </a:extLst>
          </p:cNvPr>
          <p:cNvSpPr txBox="1"/>
          <p:nvPr/>
        </p:nvSpPr>
        <p:spPr>
          <a:xfrm>
            <a:off x="6421130" y="9659414"/>
            <a:ext cx="374475" cy="184666"/>
          </a:xfrm>
          <a:prstGeom prst="rect">
            <a:avLst/>
          </a:prstGeom>
          <a:noFill/>
        </p:spPr>
        <p:txBody>
          <a:bodyPr wrap="square" rtlCol="0">
            <a:spAutoFit/>
          </a:bodyPr>
          <a:lstStyle/>
          <a:p>
            <a:pPr algn="r"/>
            <a:r>
              <a:rPr lang="es-ES" sz="600" dirty="0"/>
              <a:t>20</a:t>
            </a:r>
          </a:p>
        </p:txBody>
      </p:sp>
    </p:spTree>
    <p:extLst>
      <p:ext uri="{BB962C8B-B14F-4D97-AF65-F5344CB8AC3E}">
        <p14:creationId xmlns:p14="http://schemas.microsoft.com/office/powerpoint/2010/main" val="1956130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a:solidFill>
                  <a:srgbClr val="003A3C"/>
                </a:solidFill>
                <a:latin typeface="Verdana Pro" panose="020B0604030504040204" pitchFamily="34" charset="0"/>
                <a:cs typeface="Kartika" panose="020B0502040204020203" pitchFamily="18" charset="0"/>
              </a:rPr>
              <a:t>Plan 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5" name="CuadroTexto 4">
            <a:extLst>
              <a:ext uri="{FF2B5EF4-FFF2-40B4-BE49-F238E27FC236}">
                <a16:creationId xmlns:a16="http://schemas.microsoft.com/office/drawing/2014/main" id="{0EC78D63-2D97-4A3C-A299-40A32FD4E2FD}"/>
              </a:ext>
            </a:extLst>
          </p:cNvPr>
          <p:cNvSpPr txBox="1"/>
          <p:nvPr/>
        </p:nvSpPr>
        <p:spPr>
          <a:xfrm>
            <a:off x="870417" y="1180888"/>
            <a:ext cx="5559136" cy="8473473"/>
          </a:xfrm>
          <a:prstGeom prst="rect">
            <a:avLst/>
          </a:prstGeom>
          <a:noFill/>
        </p:spPr>
        <p:txBody>
          <a:bodyPr wrap="square">
            <a:spAutoFit/>
          </a:bodyPr>
          <a:lstStyle/>
          <a:p>
            <a:pPr marL="342900" lvl="0" indent="-342900" algn="just">
              <a:lnSpc>
                <a:spcPct val="115000"/>
              </a:lnSpc>
              <a:spcBef>
                <a:spcPts val="300"/>
              </a:spcBef>
              <a:spcAft>
                <a:spcPts val="300"/>
              </a:spcAft>
              <a:buFont typeface="Courier New" panose="02070309020205020404" pitchFamily="49" charset="0"/>
              <a:buChar char="o"/>
            </a:pPr>
            <a:r>
              <a:rPr lang="es-ES" sz="1200" b="1" dirty="0" err="1">
                <a:effectLst/>
                <a:latin typeface="Verdana Pro" panose="020B0604030504040204" pitchFamily="34" charset="0"/>
                <a:ea typeface="Times New Roman" panose="02020603050405020304" pitchFamily="18" charset="0"/>
              </a:rPr>
              <a:t>Webminarios</a:t>
            </a:r>
            <a:r>
              <a:rPr lang="es-ES" sz="1200" b="1" dirty="0">
                <a:effectLst/>
                <a:latin typeface="Verdana Pro" panose="020B0604030504040204" pitchFamily="34" charset="0"/>
                <a:ea typeface="Times New Roman" panose="02020603050405020304" pitchFamily="18" charset="0"/>
              </a:rPr>
              <a:t> enmarcados en la estrategia de las Institucionales Financieras Internacionales (con especial atención a los bancos multilaterales y agencias de Naciones Unidas) ante el COVID-19</a:t>
            </a:r>
            <a:r>
              <a:rPr lang="es-ES" sz="1200" dirty="0">
                <a:effectLst/>
                <a:latin typeface="Verdana Pro" panose="020B0604030504040204" pitchFamily="34" charset="0"/>
                <a:ea typeface="Times New Roman" panose="02020603050405020304" pitchFamily="18" charset="0"/>
              </a:rPr>
              <a:t>.</a:t>
            </a:r>
          </a:p>
          <a:p>
            <a:pPr algn="just">
              <a:spcAft>
                <a:spcPts val="300"/>
              </a:spcAft>
            </a:pPr>
            <a:r>
              <a:rPr lang="es-ES" sz="1200" dirty="0">
                <a:effectLst/>
                <a:latin typeface="Verdana Pro" panose="020B0604030504040204" pitchFamily="34" charset="0"/>
                <a:ea typeface="Times New Roman" panose="02020603050405020304" pitchFamily="18" charset="0"/>
              </a:rPr>
              <a:t> </a:t>
            </a:r>
          </a:p>
          <a:p>
            <a:pPr algn="just"/>
            <a:r>
              <a:rPr lang="es-ES" sz="1200" dirty="0">
                <a:effectLst/>
                <a:latin typeface="Verdana Pro" panose="020B0604030504040204" pitchFamily="34" charset="0"/>
                <a:ea typeface="Times New Roman" panose="02020603050405020304" pitchFamily="18" charset="0"/>
              </a:rPr>
              <a:t>Con el objetivo</a:t>
            </a:r>
            <a:r>
              <a:rPr lang="es-ES" sz="1200" b="1" dirty="0">
                <a:effectLst/>
                <a:latin typeface="Verdana Pro" panose="020B0604030504040204" pitchFamily="34" charset="0"/>
                <a:ea typeface="Times New Roman" panose="02020603050405020304" pitchFamily="18" charset="0"/>
              </a:rPr>
              <a:t> </a:t>
            </a:r>
            <a:r>
              <a:rPr lang="es-ES" sz="1200" dirty="0">
                <a:effectLst/>
                <a:latin typeface="Verdana Pro" panose="020B0604030504040204" pitchFamily="34" charset="0"/>
                <a:ea typeface="Times New Roman" panose="02020603050405020304" pitchFamily="18" charset="0"/>
              </a:rPr>
              <a:t>de aproximar una visión actualizada de su operativa a nuestras empresas, abarcan temas como:</a:t>
            </a:r>
          </a:p>
          <a:p>
            <a:pPr marL="449580" algn="just">
              <a:lnSpc>
                <a:spcPct val="115000"/>
              </a:lnSpc>
            </a:pPr>
            <a:r>
              <a:rPr lang="es-ES" sz="1200" dirty="0">
                <a:effectLst/>
                <a:latin typeface="Verdana Pro" panose="020B0604030504040204" pitchFamily="34" charset="0"/>
                <a:ea typeface="Times New Roman" panose="02020603050405020304" pitchFamily="18" charset="0"/>
              </a:rPr>
              <a:t> </a:t>
            </a:r>
          </a:p>
          <a:p>
            <a:pPr marL="742950" lvl="1" indent="-285750" algn="just">
              <a:lnSpc>
                <a:spcPct val="115000"/>
              </a:lnSpc>
              <a:buFont typeface="+mj-lt"/>
              <a:buAutoNum type="alphaLcPeriod"/>
            </a:pPr>
            <a:r>
              <a:rPr lang="es-ES" sz="1200" dirty="0">
                <a:effectLst/>
                <a:latin typeface="Verdana Pro" panose="020B0604030504040204" pitchFamily="34" charset="0"/>
                <a:ea typeface="Times New Roman" panose="02020603050405020304" pitchFamily="18" charset="0"/>
              </a:rPr>
              <a:t>Cambio temporal de prioridades, hacia el reforzamiento de sistemas de salud o programas sociales, y, en paralelo, a un cierto aplazamiento en proyectos de infraestructuras.</a:t>
            </a:r>
          </a:p>
          <a:p>
            <a:pPr marL="742950" lvl="1" indent="-285750" algn="just">
              <a:lnSpc>
                <a:spcPct val="115000"/>
              </a:lnSpc>
              <a:buFont typeface="+mj-lt"/>
              <a:buAutoNum type="alphaLcPeriod"/>
            </a:pPr>
            <a:r>
              <a:rPr lang="es-ES" sz="1200" dirty="0">
                <a:effectLst/>
                <a:latin typeface="Verdana Pro" panose="020B0604030504040204" pitchFamily="34" charset="0"/>
                <a:ea typeface="Times New Roman" panose="02020603050405020304" pitchFamily="18" charset="0"/>
              </a:rPr>
              <a:t>Cómo hacer frente a las incidencias que la actual situación (restricciones a la movilidad, disrupción de cadenas de suministro…) pueda agudizar en la ejecución de proyectos.</a:t>
            </a:r>
          </a:p>
          <a:p>
            <a:pPr marL="914400" algn="just">
              <a:lnSpc>
                <a:spcPct val="115000"/>
              </a:lnSpc>
              <a:spcBef>
                <a:spcPts val="300"/>
              </a:spcBef>
              <a:spcAft>
                <a:spcPts val="0"/>
              </a:spcAft>
            </a:pPr>
            <a:r>
              <a:rPr lang="es-ES" sz="1200" dirty="0">
                <a:effectLst/>
                <a:latin typeface="Verdana Pro" panose="020B0604030504040204" pitchFamily="34" charset="0"/>
                <a:ea typeface="Times New Roman" panose="02020603050405020304" pitchFamily="18" charset="0"/>
              </a:rPr>
              <a:t> </a:t>
            </a:r>
          </a:p>
          <a:p>
            <a:pPr marL="342900" lvl="0" indent="-342900" algn="just">
              <a:lnSpc>
                <a:spcPct val="115000"/>
              </a:lnSpc>
              <a:spcBef>
                <a:spcPts val="300"/>
              </a:spcBef>
              <a:spcAft>
                <a:spcPts val="300"/>
              </a:spcAft>
              <a:buFont typeface="Courier New" panose="02070309020205020404" pitchFamily="49" charset="0"/>
              <a:buChar char="o"/>
            </a:pPr>
            <a:r>
              <a:rPr lang="es-ES" sz="1200" b="1" dirty="0">
                <a:effectLst/>
                <a:latin typeface="Verdana Pro" panose="020B0604030504040204" pitchFamily="34" charset="0"/>
                <a:ea typeface="Times New Roman" panose="02020603050405020304" pitchFamily="18" charset="0"/>
              </a:rPr>
              <a:t>Jornadas técnicas sectoriales y misiones directas virtuales.</a:t>
            </a:r>
            <a:endParaRPr lang="es-ES" sz="1200" dirty="0">
              <a:effectLst/>
              <a:latin typeface="Verdana Pro" panose="020B0604030504040204" pitchFamily="34" charset="0"/>
              <a:ea typeface="Times New Roman" panose="02020603050405020304" pitchFamily="18" charset="0"/>
            </a:endParaRPr>
          </a:p>
          <a:p>
            <a:pPr algn="just">
              <a:spcAft>
                <a:spcPts val="300"/>
              </a:spcAft>
            </a:pPr>
            <a:r>
              <a:rPr lang="es-ES" sz="1200" b="1"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algn="just">
              <a:lnSpc>
                <a:spcPct val="115000"/>
              </a:lnSpc>
            </a:pPr>
            <a:r>
              <a:rPr lang="es-ES" sz="1200" dirty="0">
                <a:effectLst/>
                <a:latin typeface="Verdana Pro" panose="020B0604030504040204" pitchFamily="34" charset="0"/>
                <a:ea typeface="Times New Roman" panose="02020603050405020304" pitchFamily="18" charset="0"/>
              </a:rPr>
              <a:t>Desde el inicio de la crisis, todas las áreas sectoriales de ICEX, con el apoyo de la Red de Oficinas Económicas y Comerciales de la Secretaría de Estado de Comercio, están adaptando sus actividades de internacionalización con potenciales clientes extranjeros a través de Jornadas técnicas virtuales y misiones directas virtuales, formato que se mantendrá hasta que se recupere la movilidad y se puedan realizar actividades de formato pequeño. En este ámbito, se están priorizando sectores de especial demanda en el momento actual, como el agroalimentario, sanidad, soluciones de movilidad, etc. </a:t>
            </a:r>
          </a:p>
          <a:p>
            <a:pPr marL="228600" algn="just">
              <a:lnSpc>
                <a:spcPct val="115000"/>
              </a:lnSpc>
            </a:pPr>
            <a:r>
              <a:rPr lang="es-ES" sz="1200" dirty="0">
                <a:effectLst/>
                <a:latin typeface="Verdana Pro" panose="020B0604030504040204" pitchFamily="34" charset="0"/>
                <a:ea typeface="Times New Roman" panose="02020603050405020304" pitchFamily="18" charset="0"/>
              </a:rPr>
              <a:t> </a:t>
            </a:r>
          </a:p>
          <a:p>
            <a:pPr algn="just">
              <a:lnSpc>
                <a:spcPct val="115000"/>
              </a:lnSpc>
            </a:pPr>
            <a:r>
              <a:rPr lang="es-ES" sz="1200" dirty="0">
                <a:effectLst/>
                <a:latin typeface="Verdana Pro" panose="020B0604030504040204" pitchFamily="34" charset="0"/>
                <a:ea typeface="Times New Roman" panose="02020603050405020304" pitchFamily="18" charset="0"/>
              </a:rPr>
              <a:t>Así, hasta la fecha se han realizado 30 jornadas técnicas sectoriales y </a:t>
            </a:r>
            <a:r>
              <a:rPr lang="es-ES" sz="1200" dirty="0" err="1">
                <a:effectLst/>
                <a:latin typeface="Verdana Pro" panose="020B0604030504040204" pitchFamily="34" charset="0"/>
                <a:ea typeface="Times New Roman" panose="02020603050405020304" pitchFamily="18" charset="0"/>
              </a:rPr>
              <a:t>webminarios</a:t>
            </a:r>
            <a:r>
              <a:rPr lang="es-ES" sz="1200" dirty="0">
                <a:effectLst/>
                <a:latin typeface="Verdana Pro" panose="020B0604030504040204" pitchFamily="34" charset="0"/>
                <a:ea typeface="Times New Roman" panose="02020603050405020304" pitchFamily="18" charset="0"/>
              </a:rPr>
              <a:t> con las Instituciones Financieras Internacionales (Banco Mundial, Banco Interamericano de Desarrollo, etc.) vinculados con las oportunidades de negocio internacionales surgidas en el marco de la lucha internacional por la pandemia. Paralelamente, se han puesto en marcha misiones directas virtuales, habiéndose realizado hasta el momento 13 de diferentes sectores países. Por otra parte, se ha trabajado para que los Foros y encuentros Empresariales se adaptaran al formato virtual. En octubre se realizó en primer Encuentro Empresarial regional con Brasil, Ecuador y Chile en el que participaron más de 200 personas. </a:t>
            </a:r>
          </a:p>
        </p:txBody>
      </p:sp>
      <p:sp>
        <p:nvSpPr>
          <p:cNvPr id="4" name="CuadroTexto 3">
            <a:extLst>
              <a:ext uri="{FF2B5EF4-FFF2-40B4-BE49-F238E27FC236}">
                <a16:creationId xmlns:a16="http://schemas.microsoft.com/office/drawing/2014/main" id="{D7F74CCD-4087-4988-8F8E-E838C5CE369B}"/>
              </a:ext>
            </a:extLst>
          </p:cNvPr>
          <p:cNvSpPr txBox="1"/>
          <p:nvPr/>
        </p:nvSpPr>
        <p:spPr>
          <a:xfrm>
            <a:off x="6421130" y="9659414"/>
            <a:ext cx="374475" cy="184666"/>
          </a:xfrm>
          <a:prstGeom prst="rect">
            <a:avLst/>
          </a:prstGeom>
          <a:noFill/>
        </p:spPr>
        <p:txBody>
          <a:bodyPr wrap="square" rtlCol="0">
            <a:spAutoFit/>
          </a:bodyPr>
          <a:lstStyle/>
          <a:p>
            <a:pPr algn="r"/>
            <a:r>
              <a:rPr lang="es-ES" sz="600" dirty="0"/>
              <a:t>21</a:t>
            </a:r>
          </a:p>
        </p:txBody>
      </p:sp>
    </p:spTree>
    <p:extLst>
      <p:ext uri="{BB962C8B-B14F-4D97-AF65-F5344CB8AC3E}">
        <p14:creationId xmlns:p14="http://schemas.microsoft.com/office/powerpoint/2010/main" val="397272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a:solidFill>
                  <a:srgbClr val="003A3C"/>
                </a:solidFill>
                <a:latin typeface="Verdana Pro" panose="020B0604030504040204" pitchFamily="34" charset="0"/>
                <a:cs typeface="Kartika" panose="020B0502040204020203" pitchFamily="18" charset="0"/>
              </a:rPr>
              <a:t>Plan 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5" name="CuadroTexto 4">
            <a:extLst>
              <a:ext uri="{FF2B5EF4-FFF2-40B4-BE49-F238E27FC236}">
                <a16:creationId xmlns:a16="http://schemas.microsoft.com/office/drawing/2014/main" id="{E28EED18-0339-47D6-8A8D-59252AB57B31}"/>
              </a:ext>
            </a:extLst>
          </p:cNvPr>
          <p:cNvSpPr txBox="1"/>
          <p:nvPr/>
        </p:nvSpPr>
        <p:spPr>
          <a:xfrm>
            <a:off x="704701" y="1517188"/>
            <a:ext cx="5698725" cy="5729261"/>
          </a:xfrm>
          <a:prstGeom prst="rect">
            <a:avLst/>
          </a:prstGeom>
          <a:noFill/>
        </p:spPr>
        <p:txBody>
          <a:bodyPr wrap="square">
            <a:spAutoFit/>
          </a:bodyPr>
          <a:lstStyle/>
          <a:p>
            <a:pPr marL="342900" lvl="0" indent="-342900" algn="just">
              <a:lnSpc>
                <a:spcPct val="115000"/>
              </a:lnSpc>
              <a:spcBef>
                <a:spcPts val="300"/>
              </a:spcBef>
              <a:spcAft>
                <a:spcPts val="300"/>
              </a:spcAft>
              <a:buFont typeface="Courier New" panose="02070309020205020404" pitchFamily="49" charset="0"/>
              <a:buChar char="o"/>
            </a:pPr>
            <a:r>
              <a:rPr lang="es-ES" sz="1200" b="1" dirty="0">
                <a:effectLst/>
                <a:latin typeface="Verdana Pro" panose="020B0604030504040204" pitchFamily="34" charset="0"/>
                <a:ea typeface="Times New Roman" panose="02020603050405020304" pitchFamily="18" charset="0"/>
              </a:rPr>
              <a:t>Adaptación de la oferta de servicios personalizados a la prestación virtual. </a:t>
            </a:r>
            <a:endParaRPr lang="es-ES" sz="1200" dirty="0">
              <a:effectLst/>
              <a:latin typeface="Verdana Pro" panose="020B0604030504040204" pitchFamily="34" charset="0"/>
              <a:ea typeface="Times New Roman" panose="02020603050405020304" pitchFamily="18" charset="0"/>
            </a:endParaRPr>
          </a:p>
          <a:p>
            <a:pPr marL="228600" algn="just">
              <a:lnSpc>
                <a:spcPct val="115000"/>
              </a:lnSpc>
              <a:spcAft>
                <a:spcPts val="300"/>
              </a:spcAft>
            </a:pPr>
            <a:r>
              <a:rPr lang="es-ES" sz="1200" dirty="0">
                <a:effectLst/>
                <a:latin typeface="Verdana Pro" panose="020B0604030504040204" pitchFamily="34" charset="0"/>
                <a:ea typeface="Times New Roman" panose="02020603050405020304" pitchFamily="18" charset="0"/>
              </a:rPr>
              <a:t> </a:t>
            </a:r>
          </a:p>
          <a:p>
            <a:pPr algn="just">
              <a:lnSpc>
                <a:spcPct val="115000"/>
              </a:lnSpc>
            </a:pPr>
            <a:r>
              <a:rPr lang="es-ES" sz="1200" dirty="0">
                <a:effectLst/>
                <a:latin typeface="Verdana Pro" panose="020B0604030504040204" pitchFamily="34" charset="0"/>
                <a:ea typeface="Times New Roman" panose="02020603050405020304" pitchFamily="18" charset="0"/>
              </a:rPr>
              <a:t>Los elementos clave son las </a:t>
            </a:r>
            <a:r>
              <a:rPr lang="es-ES" sz="1200" b="1" dirty="0">
                <a:effectLst/>
                <a:latin typeface="Verdana Pro" panose="020B0604030504040204" pitchFamily="34" charset="0"/>
                <a:ea typeface="Times New Roman" panose="02020603050405020304" pitchFamily="18" charset="0"/>
              </a:rPr>
              <a:t>agendas virtuales</a:t>
            </a:r>
            <a:r>
              <a:rPr lang="es-ES" sz="1200" dirty="0">
                <a:effectLst/>
                <a:latin typeface="Verdana Pro" panose="020B0604030504040204" pitchFamily="34" charset="0"/>
                <a:ea typeface="Times New Roman" panose="02020603050405020304" pitchFamily="18" charset="0"/>
              </a:rPr>
              <a:t> y un catálogo ampliado, aunque no exhaustivo, de </a:t>
            </a:r>
            <a:r>
              <a:rPr lang="es-ES" sz="1200" b="1" dirty="0">
                <a:effectLst/>
                <a:latin typeface="Verdana Pro" panose="020B0604030504040204" pitchFamily="34" charset="0"/>
                <a:ea typeface="Times New Roman" panose="02020603050405020304" pitchFamily="18" charset="0"/>
              </a:rPr>
              <a:t>apoyos logísticos</a:t>
            </a:r>
            <a:r>
              <a:rPr lang="es-ES" sz="1200" dirty="0">
                <a:effectLst/>
                <a:latin typeface="Verdana Pro" panose="020B0604030504040204" pitchFamily="34" charset="0"/>
                <a:ea typeface="Times New Roman" panose="02020603050405020304" pitchFamily="18" charset="0"/>
              </a:rPr>
              <a:t>, que pueden ser de especial importancia ante la falta de movilidad. En junio se lanzó un </a:t>
            </a:r>
            <a:r>
              <a:rPr lang="es-ES" sz="1200" b="1" dirty="0">
                <a:effectLst/>
                <a:latin typeface="Verdana Pro" panose="020B0604030504040204" pitchFamily="34" charset="0"/>
                <a:ea typeface="Times New Roman" panose="02020603050405020304" pitchFamily="18" charset="0"/>
              </a:rPr>
              <a:t>descuento del 30% COVID sobre todos los servicios personalizados</a:t>
            </a:r>
            <a:r>
              <a:rPr lang="es-ES" sz="1200" dirty="0">
                <a:effectLst/>
                <a:latin typeface="Verdana Pro" panose="020B0604030504040204" pitchFamily="34" charset="0"/>
                <a:ea typeface="Times New Roman" panose="02020603050405020304" pitchFamily="18" charset="0"/>
              </a:rPr>
              <a:t>, acompañado por una nueva campaña de difusión y acercamiento a los clientes potenciales, en la que </a:t>
            </a:r>
            <a:r>
              <a:rPr lang="es-ES" sz="1200" b="1" dirty="0">
                <a:effectLst/>
                <a:latin typeface="Verdana Pro" panose="020B0604030504040204" pitchFamily="34" charset="0"/>
                <a:ea typeface="Times New Roman" panose="02020603050405020304" pitchFamily="18" charset="0"/>
              </a:rPr>
              <a:t>se refuerza el valor de la red de Oficinas Económicas y Comerciales de la Secretaría de Estado de Comercio en el contexto actual.</a:t>
            </a:r>
            <a:r>
              <a:rPr lang="es-ES" sz="1200" dirty="0">
                <a:effectLst/>
                <a:latin typeface="Verdana Pro" panose="020B0604030504040204" pitchFamily="34" charset="0"/>
                <a:ea typeface="Times New Roman" panose="02020603050405020304" pitchFamily="18" charset="0"/>
              </a:rPr>
              <a:t> </a:t>
            </a:r>
          </a:p>
          <a:p>
            <a:pPr marL="226695" algn="just">
              <a:lnSpc>
                <a:spcPct val="115000"/>
              </a:lnSpc>
            </a:pPr>
            <a:r>
              <a:rPr lang="es-ES" sz="1200" dirty="0">
                <a:effectLst/>
                <a:latin typeface="Verdana Pro" panose="020B0604030504040204" pitchFamily="34" charset="0"/>
                <a:ea typeface="Times New Roman" panose="02020603050405020304" pitchFamily="18" charset="0"/>
              </a:rPr>
              <a:t> </a:t>
            </a:r>
          </a:p>
          <a:p>
            <a:pPr algn="just">
              <a:lnSpc>
                <a:spcPct val="115000"/>
              </a:lnSpc>
            </a:pPr>
            <a:r>
              <a:rPr lang="es-ES" sz="1200" dirty="0">
                <a:effectLst/>
                <a:latin typeface="Verdana Pro" panose="020B0604030504040204" pitchFamily="34" charset="0"/>
                <a:ea typeface="Times New Roman" panose="02020603050405020304" pitchFamily="18" charset="0"/>
              </a:rPr>
              <a:t>En efecto, en el momento actual </a:t>
            </a:r>
            <a:r>
              <a:rPr lang="es-ES" sz="1200" b="1" dirty="0">
                <a:effectLst/>
                <a:latin typeface="Verdana Pro" panose="020B0604030504040204" pitchFamily="34" charset="0"/>
                <a:ea typeface="Times New Roman" panose="02020603050405020304" pitchFamily="18" charset="0"/>
              </a:rPr>
              <a:t>la red exterior de la Secretaría de Estado aporta un valor adicional y único a nuestras empresas, actuando como colaborador en destino para la empresa española en un momento en el que hay grandes limitaciones a la movilidad personal.</a:t>
            </a:r>
            <a:r>
              <a:rPr lang="es-ES" sz="1200" dirty="0">
                <a:effectLst/>
                <a:latin typeface="Verdana Pro" panose="020B0604030504040204" pitchFamily="34" charset="0"/>
                <a:ea typeface="Times New Roman" panose="02020603050405020304" pitchFamily="18" charset="0"/>
              </a:rPr>
              <a:t> Las empresas así lo están valorando y desde el inicio del estado de alarma se han prestado 657 servicios personalizados. </a:t>
            </a:r>
          </a:p>
          <a:p>
            <a:pPr algn="just">
              <a:lnSpc>
                <a:spcPct val="115000"/>
              </a:lnSpc>
            </a:pPr>
            <a:r>
              <a:rPr lang="es-ES_tradnl" sz="1200" dirty="0">
                <a:effectLst/>
                <a:latin typeface="Verdana Pro" panose="020B0604030504040204" pitchFamily="34" charset="0"/>
                <a:ea typeface="Times New Roman" panose="02020603050405020304" pitchFamily="18" charset="0"/>
              </a:rPr>
              <a:t> </a:t>
            </a:r>
            <a:endParaRPr lang="es-ES" sz="1200" dirty="0">
              <a:latin typeface="Verdana Pro" panose="020B0604030504040204" pitchFamily="34" charset="0"/>
              <a:ea typeface="Times New Roman" panose="02020603050405020304" pitchFamily="18" charset="0"/>
            </a:endParaRPr>
          </a:p>
          <a:p>
            <a:pPr algn="just">
              <a:lnSpc>
                <a:spcPct val="115000"/>
              </a:lnSpc>
            </a:pPr>
            <a:r>
              <a:rPr lang="es-ES" sz="1200" b="1" u="sng" dirty="0">
                <a:effectLst/>
                <a:latin typeface="Verdana Pro" panose="020B0604030504040204" pitchFamily="34" charset="0"/>
                <a:ea typeface="Times New Roman" panose="02020603050405020304" pitchFamily="18" charset="0"/>
              </a:rPr>
              <a:t>1.1.4 Mantenimiento activo del calendario de programas de ICEX. </a:t>
            </a:r>
            <a:endParaRPr lang="es-ES" sz="1200" dirty="0">
              <a:effectLst/>
              <a:latin typeface="Verdana Pro" panose="020B0604030504040204" pitchFamily="34" charset="0"/>
              <a:ea typeface="Times New Roman" panose="02020603050405020304" pitchFamily="18" charset="0"/>
            </a:endParaRPr>
          </a:p>
          <a:p>
            <a:pPr marL="228600" algn="just">
              <a:lnSpc>
                <a:spcPct val="115000"/>
              </a:lnSpc>
              <a:spcAft>
                <a:spcPts val="300"/>
              </a:spcAft>
            </a:pPr>
            <a:r>
              <a:rPr lang="es-ES" sz="1200" b="1" u="none" strike="noStrike"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algn="just">
              <a:lnSpc>
                <a:spcPct val="115000"/>
              </a:lnSpc>
            </a:pPr>
            <a:r>
              <a:rPr lang="es-ES" sz="1200" dirty="0">
                <a:effectLst/>
                <a:latin typeface="Verdana Pro" panose="020B0604030504040204" pitchFamily="34" charset="0"/>
                <a:ea typeface="Times New Roman" panose="02020603050405020304" pitchFamily="18" charset="0"/>
              </a:rPr>
              <a:t>Con ese mismo mensaje de continuidad, pese a las barreras existentes, se ha mantenido la actividad y el </a:t>
            </a:r>
            <a:r>
              <a:rPr lang="es-ES" sz="1200" b="1" dirty="0">
                <a:effectLst/>
                <a:latin typeface="Verdana Pro" panose="020B0604030504040204" pitchFamily="34" charset="0"/>
                <a:ea typeface="Times New Roman" panose="02020603050405020304" pitchFamily="18" charset="0"/>
              </a:rPr>
              <a:t>calendario de lanzamiento de programas previsto antes de la crisis</a:t>
            </a:r>
            <a:r>
              <a:rPr lang="es-ES" sz="1200" dirty="0">
                <a:effectLst/>
                <a:latin typeface="Verdana Pro" panose="020B0604030504040204" pitchFamily="34" charset="0"/>
                <a:ea typeface="Times New Roman" panose="02020603050405020304" pitchFamily="18" charset="0"/>
              </a:rPr>
              <a:t>, como el Programa de becas de internacionalización, </a:t>
            </a:r>
            <a:r>
              <a:rPr lang="es-ES" sz="1200" i="1" dirty="0">
                <a:effectLst/>
                <a:latin typeface="Verdana Pro" panose="020B0604030504040204" pitchFamily="34" charset="0"/>
                <a:ea typeface="Times New Roman" panose="02020603050405020304" pitchFamily="18" charset="0"/>
              </a:rPr>
              <a:t>Desafía San Francisco </a:t>
            </a:r>
            <a:r>
              <a:rPr lang="es-ES" sz="1200" dirty="0">
                <a:effectLst/>
                <a:latin typeface="Verdana Pro" panose="020B0604030504040204" pitchFamily="34" charset="0"/>
                <a:ea typeface="Times New Roman" panose="02020603050405020304" pitchFamily="18" charset="0"/>
              </a:rPr>
              <a:t>y </a:t>
            </a:r>
            <a:r>
              <a:rPr lang="es-ES" sz="1200" i="1" dirty="0">
                <a:effectLst/>
                <a:latin typeface="Verdana Pro" panose="020B0604030504040204" pitchFamily="34" charset="0"/>
                <a:ea typeface="Times New Roman" panose="02020603050405020304" pitchFamily="18" charset="0"/>
              </a:rPr>
              <a:t>Desafía Telaviv</a:t>
            </a:r>
            <a:r>
              <a:rPr lang="es-ES" sz="1200" i="1" baseline="30000" dirty="0">
                <a:effectLst/>
                <a:latin typeface="Verdana Pro" panose="020B0604030504040204" pitchFamily="34" charset="0"/>
                <a:ea typeface="Times New Roman" panose="02020603050405020304" pitchFamily="18" charset="0"/>
              </a:rPr>
              <a:t>10</a:t>
            </a:r>
            <a:r>
              <a:rPr lang="es-ES" sz="1200" dirty="0">
                <a:effectLst/>
                <a:latin typeface="Verdana Pro" panose="020B0604030504040204" pitchFamily="34" charset="0"/>
                <a:ea typeface="Times New Roman" panose="02020603050405020304" pitchFamily="18" charset="0"/>
              </a:rPr>
              <a:t>, o el programa </a:t>
            </a:r>
            <a:r>
              <a:rPr lang="es-ES" sz="1200" i="1" dirty="0" err="1">
                <a:effectLst/>
                <a:latin typeface="Verdana Pro" panose="020B0604030504040204" pitchFamily="34" charset="0"/>
                <a:ea typeface="Times New Roman" panose="02020603050405020304" pitchFamily="18" charset="0"/>
              </a:rPr>
              <a:t>Rising</a:t>
            </a:r>
            <a:r>
              <a:rPr lang="es-ES" sz="1200" i="1" dirty="0">
                <a:effectLst/>
                <a:latin typeface="Verdana Pro" panose="020B0604030504040204" pitchFamily="34" charset="0"/>
                <a:ea typeface="Times New Roman" panose="02020603050405020304" pitchFamily="18" charset="0"/>
              </a:rPr>
              <a:t> up in Spain</a:t>
            </a:r>
            <a:r>
              <a:rPr lang="es-ES" sz="1200" i="1" baseline="30000" dirty="0">
                <a:effectLst/>
                <a:latin typeface="Verdana Pro" panose="020B0604030504040204" pitchFamily="34" charset="0"/>
                <a:ea typeface="Times New Roman" panose="02020603050405020304" pitchFamily="18" charset="0"/>
              </a:rPr>
              <a:t>11</a:t>
            </a:r>
            <a:r>
              <a:rPr lang="es-ES" sz="1200" dirty="0">
                <a:effectLst/>
                <a:latin typeface="Verdana Pro" panose="020B0604030504040204" pitchFamily="34" charset="0"/>
                <a:ea typeface="Times New Roman" panose="02020603050405020304" pitchFamily="18" charset="0"/>
              </a:rPr>
              <a:t>, por mencionar algunos ejemplos.</a:t>
            </a: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p:txBody>
      </p:sp>
      <p:sp>
        <p:nvSpPr>
          <p:cNvPr id="6" name="CuadroTexto 5">
            <a:extLst>
              <a:ext uri="{FF2B5EF4-FFF2-40B4-BE49-F238E27FC236}">
                <a16:creationId xmlns:a16="http://schemas.microsoft.com/office/drawing/2014/main" id="{A41101E0-523F-4E89-974F-DC4FE4B2B905}"/>
              </a:ext>
            </a:extLst>
          </p:cNvPr>
          <p:cNvSpPr txBox="1"/>
          <p:nvPr/>
        </p:nvSpPr>
        <p:spPr>
          <a:xfrm>
            <a:off x="192388" y="8645155"/>
            <a:ext cx="6361855" cy="507831"/>
          </a:xfrm>
          <a:prstGeom prst="rect">
            <a:avLst/>
          </a:prstGeom>
          <a:noFill/>
        </p:spPr>
        <p:txBody>
          <a:bodyPr wrap="square">
            <a:spAutoFit/>
          </a:bodyPr>
          <a:lstStyle/>
          <a:p>
            <a:pPr algn="just"/>
            <a:r>
              <a:rPr lang="es-ES_tradnl" sz="900" baseline="30000" dirty="0">
                <a:effectLst/>
                <a:latin typeface="Verdana Pro" panose="020B0604030504040204" pitchFamily="34" charset="0"/>
                <a:ea typeface="Times New Roman" panose="02020603050405020304" pitchFamily="18" charset="0"/>
              </a:rPr>
              <a:t>10</a:t>
            </a:r>
            <a:r>
              <a:rPr lang="es-ES_tradnl" sz="900" dirty="0">
                <a:effectLst/>
                <a:latin typeface="Verdana Pro" panose="020B0604030504040204" pitchFamily="34" charset="0"/>
                <a:ea typeface="Times New Roman" panose="02020603050405020304" pitchFamily="18" charset="0"/>
              </a:rPr>
              <a:t>  </a:t>
            </a:r>
            <a:r>
              <a:rPr lang="es-ES_tradnl" sz="900" i="1" dirty="0">
                <a:effectLst/>
                <a:latin typeface="Verdana Pro" panose="020B0604030504040204" pitchFamily="34" charset="0"/>
                <a:ea typeface="Times New Roman" panose="02020603050405020304" pitchFamily="18" charset="0"/>
              </a:rPr>
              <a:t>Desafía</a:t>
            </a:r>
            <a:r>
              <a:rPr lang="es-ES_tradnl" sz="900" dirty="0">
                <a:effectLst/>
                <a:latin typeface="Verdana Pro" panose="020B0604030504040204" pitchFamily="34" charset="0"/>
                <a:ea typeface="Times New Roman" panose="02020603050405020304" pitchFamily="18" charset="0"/>
              </a:rPr>
              <a:t> es un programa de inmersión de </a:t>
            </a:r>
            <a:r>
              <a:rPr lang="es-ES_tradnl" sz="900" i="1" dirty="0">
                <a:effectLst/>
                <a:latin typeface="Verdana Pro" panose="020B0604030504040204" pitchFamily="34" charset="0"/>
                <a:ea typeface="Times New Roman" panose="02020603050405020304" pitchFamily="18" charset="0"/>
              </a:rPr>
              <a:t>startups</a:t>
            </a:r>
            <a:r>
              <a:rPr lang="es-ES_tradnl" sz="900" dirty="0">
                <a:effectLst/>
                <a:latin typeface="Verdana Pro" panose="020B0604030504040204" pitchFamily="34" charset="0"/>
                <a:ea typeface="Times New Roman" panose="02020603050405020304" pitchFamily="18" charset="0"/>
              </a:rPr>
              <a:t> tecnológicas españolas en ecosistemas punteros en el mundo, en este caso en San Francisco/Silicon Valley. La edición de primavera 2020 se reconvirtió a formato virtual.</a:t>
            </a:r>
            <a:endParaRPr lang="es-ES" sz="900" dirty="0">
              <a:effectLst/>
              <a:latin typeface="Verdana Pro" panose="020B0604030504040204" pitchFamily="34" charset="0"/>
              <a:ea typeface="Times New Roman" panose="02020603050405020304" pitchFamily="18" charset="0"/>
            </a:endParaRPr>
          </a:p>
        </p:txBody>
      </p:sp>
      <p:cxnSp>
        <p:nvCxnSpPr>
          <p:cNvPr id="7" name="Conector recto 6">
            <a:extLst>
              <a:ext uri="{FF2B5EF4-FFF2-40B4-BE49-F238E27FC236}">
                <a16:creationId xmlns:a16="http://schemas.microsoft.com/office/drawing/2014/main" id="{BB38F35D-E6CF-491C-B769-7C85CE588760}"/>
              </a:ext>
            </a:extLst>
          </p:cNvPr>
          <p:cNvCxnSpPr/>
          <p:nvPr/>
        </p:nvCxnSpPr>
        <p:spPr>
          <a:xfrm>
            <a:off x="255309" y="8645155"/>
            <a:ext cx="2613141" cy="0"/>
          </a:xfrm>
          <a:prstGeom prst="line">
            <a:avLst/>
          </a:prstGeom>
        </p:spPr>
        <p:style>
          <a:lnRef idx="1">
            <a:schemeClr val="accent3"/>
          </a:lnRef>
          <a:fillRef idx="0">
            <a:schemeClr val="accent3"/>
          </a:fillRef>
          <a:effectRef idx="0">
            <a:schemeClr val="accent3"/>
          </a:effectRef>
          <a:fontRef idx="minor">
            <a:schemeClr val="tx1"/>
          </a:fontRef>
        </p:style>
      </p:cxnSp>
      <p:sp>
        <p:nvSpPr>
          <p:cNvPr id="3" name="CuadroTexto 2">
            <a:extLst>
              <a:ext uri="{FF2B5EF4-FFF2-40B4-BE49-F238E27FC236}">
                <a16:creationId xmlns:a16="http://schemas.microsoft.com/office/drawing/2014/main" id="{DB5A30C6-D178-48F7-818C-A909FA8CB4E2}"/>
              </a:ext>
            </a:extLst>
          </p:cNvPr>
          <p:cNvSpPr txBox="1"/>
          <p:nvPr/>
        </p:nvSpPr>
        <p:spPr>
          <a:xfrm>
            <a:off x="192388" y="9152986"/>
            <a:ext cx="6361855" cy="646331"/>
          </a:xfrm>
          <a:prstGeom prst="rect">
            <a:avLst/>
          </a:prstGeom>
          <a:noFill/>
        </p:spPr>
        <p:txBody>
          <a:bodyPr wrap="square">
            <a:spAutoFit/>
          </a:bodyPr>
          <a:lstStyle/>
          <a:p>
            <a:pPr algn="just"/>
            <a:r>
              <a:rPr lang="es-ES_tradnl" sz="900" baseline="30000" dirty="0">
                <a:effectLst/>
                <a:latin typeface="Verdana Pro" panose="020B0604030504040204" pitchFamily="34" charset="0"/>
                <a:ea typeface="Times New Roman" panose="02020603050405020304" pitchFamily="18" charset="0"/>
              </a:rPr>
              <a:t>11</a:t>
            </a:r>
            <a:r>
              <a:rPr lang="es-ES_tradnl" sz="900" dirty="0">
                <a:effectLst/>
                <a:latin typeface="Verdana Pro" panose="020B0604030504040204" pitchFamily="34" charset="0"/>
                <a:ea typeface="Times New Roman" panose="02020603050405020304" pitchFamily="18" charset="0"/>
              </a:rPr>
              <a:t> </a:t>
            </a:r>
            <a:r>
              <a:rPr lang="es-ES_tradnl" sz="900" i="1" dirty="0" err="1">
                <a:effectLst/>
                <a:latin typeface="Verdana Pro" panose="020B0604030504040204" pitchFamily="34" charset="0"/>
                <a:ea typeface="Times New Roman" panose="02020603050405020304" pitchFamily="18" charset="0"/>
              </a:rPr>
              <a:t>Rising</a:t>
            </a:r>
            <a:r>
              <a:rPr lang="es-ES_tradnl" sz="900" i="1" dirty="0">
                <a:effectLst/>
                <a:latin typeface="Verdana Pro" panose="020B0604030504040204" pitchFamily="34" charset="0"/>
                <a:ea typeface="Times New Roman" panose="02020603050405020304" pitchFamily="18" charset="0"/>
              </a:rPr>
              <a:t> Up in Spain</a:t>
            </a:r>
            <a:r>
              <a:rPr lang="es-ES_tradnl" sz="900" dirty="0">
                <a:effectLst/>
                <a:latin typeface="Verdana Pro" panose="020B0604030504040204" pitchFamily="34" charset="0"/>
                <a:ea typeface="Times New Roman" panose="02020603050405020304" pitchFamily="18" charset="0"/>
              </a:rPr>
              <a:t> es un programa de ICEX Invest in Spain de atracción y aceleración de talento y startups extranjeros que se encuentra este año en su cuarta edición, y que, a pesar de las circunstancias, ha despertado enorme interés pues las 15 </a:t>
            </a:r>
            <a:r>
              <a:rPr lang="es-ES_tradnl" sz="900" i="1" dirty="0">
                <a:effectLst/>
                <a:latin typeface="Verdana Pro" panose="020B0604030504040204" pitchFamily="34" charset="0"/>
                <a:ea typeface="Times New Roman" panose="02020603050405020304" pitchFamily="18" charset="0"/>
              </a:rPr>
              <a:t>startups</a:t>
            </a:r>
            <a:r>
              <a:rPr lang="es-ES_tradnl" sz="900" dirty="0">
                <a:effectLst/>
                <a:latin typeface="Verdana Pro" panose="020B0604030504040204" pitchFamily="34" charset="0"/>
                <a:ea typeface="Times New Roman" panose="02020603050405020304" pitchFamily="18" charset="0"/>
              </a:rPr>
              <a:t> seleccionadas, entre más de 200 que habían mostrado interés, están ya recibiendo apoyo a distancia para preparar su aterrizaje en España. </a:t>
            </a:r>
            <a:endParaRPr lang="es-ES" sz="900" dirty="0">
              <a:effectLst/>
              <a:latin typeface="Verdana Pro" panose="020B0604030504040204" pitchFamily="34" charset="0"/>
              <a:ea typeface="Times New Roman" panose="02020603050405020304" pitchFamily="18" charset="0"/>
            </a:endParaRPr>
          </a:p>
        </p:txBody>
      </p:sp>
      <p:sp>
        <p:nvSpPr>
          <p:cNvPr id="12" name="CuadroTexto 11">
            <a:extLst>
              <a:ext uri="{FF2B5EF4-FFF2-40B4-BE49-F238E27FC236}">
                <a16:creationId xmlns:a16="http://schemas.microsoft.com/office/drawing/2014/main" id="{E7825D22-929C-499C-9E8F-21E97529FB2C}"/>
              </a:ext>
            </a:extLst>
          </p:cNvPr>
          <p:cNvSpPr txBox="1"/>
          <p:nvPr/>
        </p:nvSpPr>
        <p:spPr>
          <a:xfrm>
            <a:off x="6421130" y="9659414"/>
            <a:ext cx="374475" cy="184666"/>
          </a:xfrm>
          <a:prstGeom prst="rect">
            <a:avLst/>
          </a:prstGeom>
          <a:noFill/>
        </p:spPr>
        <p:txBody>
          <a:bodyPr wrap="square" rtlCol="0">
            <a:spAutoFit/>
          </a:bodyPr>
          <a:lstStyle/>
          <a:p>
            <a:pPr algn="r"/>
            <a:r>
              <a:rPr lang="es-ES" sz="600" dirty="0"/>
              <a:t>22</a:t>
            </a:r>
          </a:p>
        </p:txBody>
      </p:sp>
    </p:spTree>
    <p:extLst>
      <p:ext uri="{BB962C8B-B14F-4D97-AF65-F5344CB8AC3E}">
        <p14:creationId xmlns:p14="http://schemas.microsoft.com/office/powerpoint/2010/main" val="2937887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a:solidFill>
                  <a:srgbClr val="003A3C"/>
                </a:solidFill>
                <a:latin typeface="Verdana Pro" panose="020B0604030504040204" pitchFamily="34" charset="0"/>
                <a:cs typeface="Kartika" panose="020B0502040204020203" pitchFamily="18" charset="0"/>
              </a:rPr>
              <a:t>Plan 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5" name="CuadroTexto 4">
            <a:extLst>
              <a:ext uri="{FF2B5EF4-FFF2-40B4-BE49-F238E27FC236}">
                <a16:creationId xmlns:a16="http://schemas.microsoft.com/office/drawing/2014/main" id="{08F0BA8E-214B-4C37-BDA8-CD2C807D710F}"/>
              </a:ext>
            </a:extLst>
          </p:cNvPr>
          <p:cNvSpPr txBox="1"/>
          <p:nvPr/>
        </p:nvSpPr>
        <p:spPr>
          <a:xfrm>
            <a:off x="336391" y="1109361"/>
            <a:ext cx="6185218" cy="8180701"/>
          </a:xfrm>
          <a:prstGeom prst="rect">
            <a:avLst/>
          </a:prstGeom>
          <a:noFill/>
        </p:spPr>
        <p:txBody>
          <a:bodyPr wrap="square">
            <a:spAutoFit/>
          </a:bodyPr>
          <a:lstStyle/>
          <a:p>
            <a:pPr marL="719138" lvl="2" algn="just">
              <a:lnSpc>
                <a:spcPct val="115000"/>
              </a:lnSpc>
              <a:spcBef>
                <a:spcPts val="300"/>
              </a:spcBef>
              <a:spcAft>
                <a:spcPts val="300"/>
              </a:spcAft>
            </a:pPr>
            <a:r>
              <a:rPr lang="es-ES" sz="1200" b="1" dirty="0">
                <a:effectLst/>
                <a:latin typeface="Verdana Pro" panose="020B0604030504040204" pitchFamily="34" charset="0"/>
                <a:ea typeface="Times New Roman" panose="02020603050405020304" pitchFamily="18" charset="0"/>
              </a:rPr>
              <a:t>1.1.5. </a:t>
            </a:r>
            <a:r>
              <a:rPr lang="es-ES" sz="1200" b="1" u="sng" dirty="0">
                <a:effectLst/>
                <a:latin typeface="Verdana Pro" panose="020B0604030504040204" pitchFamily="34" charset="0"/>
                <a:ea typeface="Times New Roman" panose="02020603050405020304" pitchFamily="18" charset="0"/>
              </a:rPr>
              <a:t>Comercio electrónico como estrategia de acceso al mercado. </a:t>
            </a:r>
            <a:endParaRPr lang="es-ES" sz="1200" dirty="0">
              <a:effectLst/>
              <a:latin typeface="Verdana Pro" panose="020B0604030504040204" pitchFamily="34" charset="0"/>
              <a:ea typeface="Times New Roman" panose="02020603050405020304" pitchFamily="18" charset="0"/>
            </a:endParaRPr>
          </a:p>
          <a:p>
            <a:pPr algn="just">
              <a:lnSpc>
                <a:spcPct val="115000"/>
              </a:lnSpc>
              <a:spcBef>
                <a:spcPts val="300"/>
              </a:spcBef>
              <a:spcAft>
                <a:spcPts val="300"/>
              </a:spcAft>
            </a:pPr>
            <a:r>
              <a:rPr lang="es-ES_tradnl" sz="1200" b="1"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800100" lvl="1" indent="-342900" algn="just">
              <a:lnSpc>
                <a:spcPct val="115000"/>
              </a:lnSpc>
              <a:spcBef>
                <a:spcPts val="300"/>
              </a:spcBef>
              <a:spcAft>
                <a:spcPts val="300"/>
              </a:spcAft>
              <a:buFont typeface="Courier New" panose="02070309020205020404" pitchFamily="49" charset="0"/>
              <a:buChar char="o"/>
            </a:pPr>
            <a:r>
              <a:rPr lang="es-ES" sz="1200" b="1" dirty="0">
                <a:effectLst/>
                <a:latin typeface="Verdana Pro" panose="020B0604030504040204" pitchFamily="34" charset="0"/>
                <a:ea typeface="Times New Roman" panose="02020603050405020304" pitchFamily="18" charset="0"/>
              </a:rPr>
              <a:t>Nuevo Programa de Asesoramiento estratégico </a:t>
            </a:r>
            <a:r>
              <a:rPr lang="es-ES" sz="1200" b="1" i="1" dirty="0" err="1">
                <a:latin typeface="Verdana Pro" panose="020B0604030504040204" pitchFamily="34" charset="0"/>
                <a:ea typeface="Times New Roman" panose="02020603050405020304" pitchFamily="18" charset="0"/>
              </a:rPr>
              <a:t>e</a:t>
            </a:r>
            <a:r>
              <a:rPr lang="es-ES" sz="1200" b="1" i="1" dirty="0" err="1">
                <a:effectLst/>
                <a:latin typeface="Verdana Pro" panose="020B0604030504040204" pitchFamily="34" charset="0"/>
                <a:ea typeface="Times New Roman" panose="02020603050405020304" pitchFamily="18" charset="0"/>
              </a:rPr>
              <a:t>Market</a:t>
            </a:r>
            <a:r>
              <a:rPr lang="es-ES" sz="1200" b="1" i="1" dirty="0">
                <a:effectLst/>
                <a:latin typeface="Verdana Pro" panose="020B0604030504040204" pitchFamily="34" charset="0"/>
                <a:ea typeface="Times New Roman" panose="02020603050405020304" pitchFamily="18" charset="0"/>
              </a:rPr>
              <a:t> </a:t>
            </a:r>
            <a:r>
              <a:rPr lang="es-ES" sz="1200" b="1" i="1" dirty="0" err="1">
                <a:effectLst/>
                <a:latin typeface="Verdana Pro" panose="020B0604030504040204" pitchFamily="34" charset="0"/>
                <a:ea typeface="Times New Roman" panose="02020603050405020304" pitchFamily="18" charset="0"/>
              </a:rPr>
              <a:t>services</a:t>
            </a:r>
            <a:r>
              <a:rPr lang="es-ES" sz="1200" b="1"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algn="just">
              <a:lnSpc>
                <a:spcPct val="115000"/>
              </a:lnSpc>
              <a:spcAft>
                <a:spcPts val="300"/>
              </a:spcAft>
            </a:pPr>
            <a:r>
              <a:rPr lang="es-ES_tradnl" sz="1200" b="1"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352425" lvl="1" algn="just">
              <a:lnSpc>
                <a:spcPct val="115000"/>
              </a:lnSpc>
            </a:pPr>
            <a:r>
              <a:rPr lang="es-ES_tradnl" sz="1200" dirty="0">
                <a:effectLst/>
                <a:latin typeface="Verdana Pro" panose="020B0604030504040204" pitchFamily="34" charset="0"/>
                <a:ea typeface="Times New Roman" panose="02020603050405020304" pitchFamily="18" charset="0"/>
              </a:rPr>
              <a:t>Los mercados electrónicos han sido uno de los grandes focos estratégicos del periodo. Desde el inicio del estado de alarma, se han llevado a cabo 48 </a:t>
            </a:r>
            <a:r>
              <a:rPr lang="es-ES_tradnl" sz="1200" dirty="0" err="1">
                <a:effectLst/>
                <a:latin typeface="Verdana Pro" panose="020B0604030504040204" pitchFamily="34" charset="0"/>
                <a:ea typeface="Times New Roman" panose="02020603050405020304" pitchFamily="18" charset="0"/>
              </a:rPr>
              <a:t>webminarios</a:t>
            </a:r>
            <a:r>
              <a:rPr lang="es-ES_tradnl" sz="1200" dirty="0">
                <a:effectLst/>
                <a:latin typeface="Verdana Pro" panose="020B0604030504040204" pitchFamily="34" charset="0"/>
                <a:ea typeface="Times New Roman" panose="02020603050405020304" pitchFamily="18" charset="0"/>
              </a:rPr>
              <a:t> vinculados con mercados electrónicos, con casi 8.732 participantes. Destacamos entre ellos la jornada </a:t>
            </a:r>
            <a:r>
              <a:rPr lang="es-ES_tradnl" sz="1200" i="1" dirty="0" err="1">
                <a:effectLst/>
                <a:latin typeface="Verdana Pro" panose="020B0604030504040204" pitchFamily="34" charset="0"/>
                <a:ea typeface="Times New Roman" panose="02020603050405020304" pitchFamily="18" charset="0"/>
              </a:rPr>
              <a:t>Marketplaces</a:t>
            </a:r>
            <a:r>
              <a:rPr lang="es-ES_tradnl" sz="1200" i="1" dirty="0">
                <a:effectLst/>
                <a:latin typeface="Verdana Pro" panose="020B0604030504040204" pitchFamily="34" charset="0"/>
                <a:ea typeface="Times New Roman" panose="02020603050405020304" pitchFamily="18" charset="0"/>
              </a:rPr>
              <a:t> </a:t>
            </a:r>
            <a:r>
              <a:rPr lang="es-ES_tradnl" sz="1200" i="1" dirty="0" err="1">
                <a:effectLst/>
                <a:latin typeface="Verdana Pro" panose="020B0604030504040204" pitchFamily="34" charset="0"/>
                <a:ea typeface="Times New Roman" panose="02020603050405020304" pitchFamily="18" charset="0"/>
              </a:rPr>
              <a:t>Connection</a:t>
            </a:r>
            <a:r>
              <a:rPr lang="es-ES_tradnl" sz="1200" dirty="0">
                <a:effectLst/>
                <a:latin typeface="Verdana Pro" panose="020B0604030504040204" pitchFamily="34" charset="0"/>
                <a:ea typeface="Times New Roman" panose="02020603050405020304" pitchFamily="18" charset="0"/>
              </a:rPr>
              <a:t>, organizada por ICEX en colaboración con Correos y </a:t>
            </a:r>
            <a:r>
              <a:rPr lang="es-ES_tradnl" sz="1200" dirty="0" err="1">
                <a:effectLst/>
                <a:latin typeface="Verdana Pro" panose="020B0604030504040204" pitchFamily="34" charset="0"/>
                <a:ea typeface="Times New Roman" panose="02020603050405020304" pitchFamily="18" charset="0"/>
              </a:rPr>
              <a:t>Payoneer</a:t>
            </a:r>
            <a:r>
              <a:rPr lang="es-ES_tradnl" sz="1200" dirty="0">
                <a:effectLst/>
                <a:latin typeface="Verdana Pro" panose="020B0604030504040204" pitchFamily="34" charset="0"/>
                <a:ea typeface="Times New Roman" panose="02020603050405020304" pitchFamily="18" charset="0"/>
              </a:rPr>
              <a:t>, con el fin de poner en contacto a las empresas españolas con los principales </a:t>
            </a:r>
            <a:r>
              <a:rPr lang="es-ES_tradnl" sz="1200" i="1" dirty="0" err="1">
                <a:effectLst/>
                <a:latin typeface="Verdana Pro" panose="020B0604030504040204" pitchFamily="34" charset="0"/>
                <a:ea typeface="Times New Roman" panose="02020603050405020304" pitchFamily="18" charset="0"/>
              </a:rPr>
              <a:t>marketplaces</a:t>
            </a:r>
            <a:r>
              <a:rPr lang="es-ES_tradnl" sz="1200" dirty="0">
                <a:effectLst/>
                <a:latin typeface="Verdana Pro" panose="020B0604030504040204" pitchFamily="34" charset="0"/>
                <a:ea typeface="Times New Roman" panose="02020603050405020304" pitchFamily="18" charset="0"/>
              </a:rPr>
              <a:t> a nivel global (Amazon, Alibaba, eBay, </a:t>
            </a:r>
            <a:r>
              <a:rPr lang="es-ES_tradnl" sz="1200" dirty="0" err="1">
                <a:effectLst/>
                <a:latin typeface="Verdana Pro" panose="020B0604030504040204" pitchFamily="34" charset="0"/>
                <a:ea typeface="Times New Roman" panose="02020603050405020304" pitchFamily="18" charset="0"/>
              </a:rPr>
              <a:t>Fruugo</a:t>
            </a:r>
            <a:r>
              <a:rPr lang="es-ES_tradnl" sz="1200" dirty="0">
                <a:effectLst/>
                <a:latin typeface="Verdana Pro" panose="020B0604030504040204" pitchFamily="34" charset="0"/>
                <a:ea typeface="Times New Roman" panose="02020603050405020304" pitchFamily="18" charset="0"/>
              </a:rPr>
              <a:t>, </a:t>
            </a:r>
            <a:r>
              <a:rPr lang="es-ES_tradnl" sz="1200" dirty="0" err="1">
                <a:effectLst/>
                <a:latin typeface="Verdana Pro" panose="020B0604030504040204" pitchFamily="34" charset="0"/>
                <a:ea typeface="Times New Roman" panose="02020603050405020304" pitchFamily="18" charset="0"/>
              </a:rPr>
              <a:t>Real.de</a:t>
            </a:r>
            <a:r>
              <a:rPr lang="es-ES_tradnl" sz="1200" dirty="0">
                <a:effectLst/>
                <a:latin typeface="Verdana Pro" panose="020B0604030504040204" pitchFamily="34" charset="0"/>
                <a:ea typeface="Times New Roman" panose="02020603050405020304" pitchFamily="18" charset="0"/>
              </a:rPr>
              <a:t>, </a:t>
            </a:r>
            <a:r>
              <a:rPr lang="es-ES_tradnl" sz="1200" dirty="0" err="1">
                <a:effectLst/>
                <a:latin typeface="Verdana Pro" panose="020B0604030504040204" pitchFamily="34" charset="0"/>
                <a:ea typeface="Times New Roman" panose="02020603050405020304" pitchFamily="18" charset="0"/>
              </a:rPr>
              <a:t>CDiscount</a:t>
            </a:r>
            <a:r>
              <a:rPr lang="es-ES_tradnl" sz="1200" dirty="0">
                <a:effectLst/>
                <a:latin typeface="Verdana Pro" panose="020B0604030504040204" pitchFamily="34" charset="0"/>
                <a:ea typeface="Times New Roman" panose="02020603050405020304" pitchFamily="18" charset="0"/>
              </a:rPr>
              <a:t>, </a:t>
            </a:r>
            <a:r>
              <a:rPr lang="es-ES_tradnl" sz="1200" dirty="0" err="1">
                <a:effectLst/>
                <a:latin typeface="Verdana Pro" panose="020B0604030504040204" pitchFamily="34" charset="0"/>
                <a:ea typeface="Times New Roman" panose="02020603050405020304" pitchFamily="18" charset="0"/>
              </a:rPr>
              <a:t>Joom</a:t>
            </a:r>
            <a:r>
              <a:rPr lang="es-ES_tradnl" sz="1200" dirty="0">
                <a:effectLst/>
                <a:latin typeface="Verdana Pro" panose="020B0604030504040204" pitchFamily="34" charset="0"/>
                <a:ea typeface="Times New Roman" panose="02020603050405020304" pitchFamily="18" charset="0"/>
              </a:rPr>
              <a:t>, </a:t>
            </a:r>
            <a:r>
              <a:rPr lang="es-ES_tradnl" sz="1200" dirty="0" err="1">
                <a:effectLst/>
                <a:latin typeface="Verdana Pro" panose="020B0604030504040204" pitchFamily="34" charset="0"/>
                <a:ea typeface="Times New Roman" panose="02020603050405020304" pitchFamily="18" charset="0"/>
              </a:rPr>
              <a:t>NewEgg</a:t>
            </a:r>
            <a:r>
              <a:rPr lang="es-ES_tradnl" sz="1200" dirty="0">
                <a:effectLst/>
                <a:latin typeface="Verdana Pro" panose="020B0604030504040204" pitchFamily="34" charset="0"/>
                <a:ea typeface="Times New Roman" panose="02020603050405020304" pitchFamily="18" charset="0"/>
              </a:rPr>
              <a:t>, </a:t>
            </a:r>
            <a:r>
              <a:rPr lang="es-ES_tradnl" sz="1200" dirty="0" err="1">
                <a:effectLst/>
                <a:latin typeface="Verdana Pro" panose="020B0604030504040204" pitchFamily="34" charset="0"/>
                <a:ea typeface="Times New Roman" panose="02020603050405020304" pitchFamily="18" charset="0"/>
              </a:rPr>
              <a:t>Wish</a:t>
            </a:r>
            <a:r>
              <a:rPr lang="es-ES_tradnl" sz="1200" dirty="0">
                <a:effectLst/>
                <a:latin typeface="Verdana Pro" panose="020B0604030504040204" pitchFamily="34" charset="0"/>
                <a:ea typeface="Times New Roman" panose="02020603050405020304" pitchFamily="18" charset="0"/>
              </a:rPr>
              <a:t>, </a:t>
            </a:r>
            <a:r>
              <a:rPr lang="es-ES_tradnl" sz="1200" dirty="0" err="1">
                <a:effectLst/>
                <a:latin typeface="Verdana Pro" panose="020B0604030504040204" pitchFamily="34" charset="0"/>
                <a:ea typeface="Times New Roman" panose="02020603050405020304" pitchFamily="18" charset="0"/>
              </a:rPr>
              <a:t>ePrice</a:t>
            </a:r>
            <a:r>
              <a:rPr lang="es-ES_tradnl" sz="1200" dirty="0">
                <a:effectLst/>
                <a:latin typeface="Verdana Pro" panose="020B0604030504040204" pitchFamily="34" charset="0"/>
                <a:ea typeface="Times New Roman" panose="02020603050405020304" pitchFamily="18" charset="0"/>
              </a:rPr>
              <a:t>, y  </a:t>
            </a:r>
            <a:r>
              <a:rPr lang="es-ES_tradnl" sz="1200" dirty="0" err="1">
                <a:effectLst/>
                <a:latin typeface="Verdana Pro" panose="020B0604030504040204" pitchFamily="34" charset="0"/>
                <a:ea typeface="Times New Roman" panose="02020603050405020304" pitchFamily="18" charset="0"/>
              </a:rPr>
              <a:t>Rakuten</a:t>
            </a:r>
            <a:r>
              <a:rPr lang="es-ES_tradnl" sz="1200" dirty="0">
                <a:effectLst/>
                <a:latin typeface="Verdana Pro" panose="020B0604030504040204" pitchFamily="34" charset="0"/>
                <a:ea typeface="Times New Roman" panose="02020603050405020304" pitchFamily="18" charset="0"/>
              </a:rPr>
              <a:t>). El evento reunió a 889 asistentes.</a:t>
            </a:r>
            <a:endParaRPr lang="es-ES" sz="1200" dirty="0">
              <a:effectLst/>
              <a:latin typeface="Verdana Pro" panose="020B0604030504040204" pitchFamily="34" charset="0"/>
              <a:ea typeface="Times New Roman" panose="02020603050405020304" pitchFamily="18" charset="0"/>
            </a:endParaRPr>
          </a:p>
          <a:p>
            <a:pPr marL="352425" lvl="1" algn="just">
              <a:lnSpc>
                <a:spcPct val="115000"/>
              </a:lnSpc>
            </a:pPr>
            <a:r>
              <a:rPr lang="es-ES_tradnl" sz="1200" b="1"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352425" lvl="1" algn="just">
              <a:lnSpc>
                <a:spcPct val="115000"/>
              </a:lnSpc>
            </a:pPr>
            <a:r>
              <a:rPr lang="es-ES_tradnl" sz="1200" dirty="0">
                <a:effectLst/>
                <a:latin typeface="Verdana Pro" panose="020B0604030504040204" pitchFamily="34" charset="0"/>
                <a:ea typeface="Times New Roman" panose="02020603050405020304" pitchFamily="18" charset="0"/>
              </a:rPr>
              <a:t>Asimismo,</a:t>
            </a:r>
            <a:r>
              <a:rPr lang="es-ES_tradnl" sz="1200" dirty="0">
                <a:effectLst/>
                <a:latin typeface="Verdana Pro" panose="020B0604030504040204" pitchFamily="34" charset="0"/>
                <a:ea typeface="Times New Roman" panose="02020603050405020304" pitchFamily="18" charset="0"/>
                <a:cs typeface="Calibri" panose="020F0502020204030204" pitchFamily="34" charset="0"/>
              </a:rPr>
              <a:t> se ha lanzado el nuevo programa de </a:t>
            </a:r>
            <a:r>
              <a:rPr lang="es-ES_tradnl" sz="1200" b="1" dirty="0">
                <a:effectLst/>
                <a:latin typeface="Verdana Pro" panose="020B0604030504040204" pitchFamily="34" charset="0"/>
                <a:ea typeface="Times New Roman" panose="02020603050405020304" pitchFamily="18" charset="0"/>
                <a:cs typeface="Calibri" panose="020F0502020204030204" pitchFamily="34" charset="0"/>
              </a:rPr>
              <a:t>Consultoría Estratégica en Venta Online Internacional ICEX-eMarket Services.</a:t>
            </a:r>
            <a:r>
              <a:rPr lang="es-ES_tradnl" sz="1200" dirty="0">
                <a:effectLst/>
                <a:latin typeface="Verdana Pro" panose="020B0604030504040204" pitchFamily="34" charset="0"/>
                <a:ea typeface="Times New Roman" panose="02020603050405020304" pitchFamily="18" charset="0"/>
                <a:cs typeface="Calibri" panose="020F0502020204030204" pitchFamily="34" charset="0"/>
              </a:rPr>
              <a:t> Este programa, si bien fue lanzado en la plataforma </a:t>
            </a:r>
            <a:r>
              <a:rPr lang="es-ES_tradnl" sz="1200" i="1" dirty="0" err="1">
                <a:effectLst/>
                <a:latin typeface="Verdana Pro" panose="020B0604030504040204" pitchFamily="34" charset="0"/>
                <a:ea typeface="Times New Roman" panose="02020603050405020304" pitchFamily="18" charset="0"/>
                <a:cs typeface="Calibri" panose="020F0502020204030204" pitchFamily="34" charset="0"/>
              </a:rPr>
              <a:t>emarket</a:t>
            </a:r>
            <a:r>
              <a:rPr lang="es-ES_tradnl" sz="1200" i="1" dirty="0">
                <a:effectLst/>
                <a:latin typeface="Verdana Pro" panose="020B0604030504040204" pitchFamily="34" charset="0"/>
                <a:ea typeface="Times New Roman" panose="02020603050405020304" pitchFamily="18" charset="0"/>
                <a:cs typeface="Calibri" panose="020F0502020204030204" pitchFamily="34" charset="0"/>
              </a:rPr>
              <a:t> </a:t>
            </a:r>
            <a:r>
              <a:rPr lang="es-ES_tradnl" sz="1200" i="1" dirty="0" err="1">
                <a:effectLst/>
                <a:latin typeface="Verdana Pro" panose="020B0604030504040204" pitchFamily="34" charset="0"/>
                <a:ea typeface="Times New Roman" panose="02020603050405020304" pitchFamily="18" charset="0"/>
                <a:cs typeface="Calibri" panose="020F0502020204030204" pitchFamily="34" charset="0"/>
              </a:rPr>
              <a:t>services</a:t>
            </a:r>
            <a:r>
              <a:rPr lang="es-ES_tradnl" sz="1200" dirty="0">
                <a:effectLst/>
                <a:latin typeface="Verdana Pro" panose="020B0604030504040204" pitchFamily="34" charset="0"/>
                <a:ea typeface="Times New Roman" panose="02020603050405020304" pitchFamily="18" charset="0"/>
                <a:cs typeface="Calibri" panose="020F0502020204030204" pitchFamily="34" charset="0"/>
              </a:rPr>
              <a:t> el mes de mayo durante el estado de alarma, tiene una clara vocación de permanencia y de irse reforzando en un futuro, atendiendo al déficit relativo que aún tiene la presencia de nuestras empresas en el comercio electrónico. Su objetivo es incrementar el número de empresas españolas que venden online internacionalmente, especialmente a través de </a:t>
            </a:r>
            <a:r>
              <a:rPr lang="es-ES_tradnl" sz="1200" i="1" dirty="0">
                <a:effectLst/>
                <a:latin typeface="Verdana Pro" panose="020B0604030504040204" pitchFamily="34" charset="0"/>
                <a:ea typeface="Times New Roman" panose="02020603050405020304" pitchFamily="18" charset="0"/>
                <a:cs typeface="Calibri" panose="020F0502020204030204" pitchFamily="34" charset="0"/>
              </a:rPr>
              <a:t>Marketplace</a:t>
            </a:r>
            <a:r>
              <a:rPr lang="es-ES_tradnl" sz="1200" dirty="0">
                <a:effectLst/>
                <a:latin typeface="Verdana Pro" panose="020B0604030504040204" pitchFamily="34" charset="0"/>
                <a:ea typeface="Times New Roman" panose="02020603050405020304" pitchFamily="18" charset="0"/>
                <a:cs typeface="Calibri" panose="020F0502020204030204" pitchFamily="34" charset="0"/>
              </a:rPr>
              <a:t>. </a:t>
            </a:r>
            <a:endParaRPr lang="es-ES" sz="1200" dirty="0">
              <a:effectLst/>
              <a:latin typeface="Verdana Pro" panose="020B0604030504040204" pitchFamily="34" charset="0"/>
              <a:ea typeface="Times New Roman" panose="02020603050405020304" pitchFamily="18" charset="0"/>
            </a:endParaRPr>
          </a:p>
          <a:p>
            <a:pPr marL="352425" lvl="1" algn="just">
              <a:lnSpc>
                <a:spcPct val="115000"/>
              </a:lnSpc>
            </a:pPr>
            <a:r>
              <a:rPr lang="es-ES_tradnl" sz="1200" dirty="0">
                <a:effectLst/>
                <a:latin typeface="Verdana Pro" panose="020B0604030504040204" pitchFamily="34" charset="0"/>
                <a:ea typeface="Times New Roman" panose="02020603050405020304" pitchFamily="18" charset="0"/>
                <a:cs typeface="Calibri" panose="020F0502020204030204" pitchFamily="34" charset="0"/>
              </a:rPr>
              <a:t> </a:t>
            </a:r>
            <a:endParaRPr lang="es-ES" sz="1200" dirty="0">
              <a:effectLst/>
              <a:latin typeface="Verdana Pro" panose="020B0604030504040204" pitchFamily="34" charset="0"/>
              <a:ea typeface="Times New Roman" panose="02020603050405020304" pitchFamily="18" charset="0"/>
            </a:endParaRPr>
          </a:p>
          <a:p>
            <a:pPr marL="352425" lvl="1" algn="just">
              <a:lnSpc>
                <a:spcPct val="115000"/>
              </a:lnSpc>
            </a:pPr>
            <a:r>
              <a:rPr lang="es-ES_tradnl" sz="1200" dirty="0">
                <a:effectLst/>
                <a:latin typeface="Verdana Pro" panose="020B0604030504040204" pitchFamily="34" charset="0"/>
                <a:ea typeface="Times New Roman" panose="02020603050405020304" pitchFamily="18" charset="0"/>
                <a:cs typeface="Calibri" panose="020F0502020204030204" pitchFamily="34" charset="0"/>
              </a:rPr>
              <a:t>Una </a:t>
            </a:r>
            <a:r>
              <a:rPr lang="es-ES_tradnl" sz="1200" dirty="0">
                <a:latin typeface="Verdana Pro" panose="020B0604030504040204" pitchFamily="34" charset="0"/>
                <a:ea typeface="Times New Roman" panose="02020603050405020304" pitchFamily="18" charset="0"/>
                <a:cs typeface="Calibri" panose="020F0502020204030204" pitchFamily="34" charset="0"/>
              </a:rPr>
              <a:t>primera</a:t>
            </a:r>
            <a:r>
              <a:rPr lang="es-ES_tradnl" sz="1200" dirty="0">
                <a:effectLst/>
                <a:latin typeface="Verdana Pro" panose="020B0604030504040204" pitchFamily="34" charset="0"/>
                <a:ea typeface="Times New Roman" panose="02020603050405020304" pitchFamily="18" charset="0"/>
                <a:cs typeface="Calibri" panose="020F0502020204030204" pitchFamily="34" charset="0"/>
              </a:rPr>
              <a:t> fase consiste en 122 horas de consultoría cofinanciadas por ICEX (90% ICEX -10% Empresa) y se presta a través de consultores externos. Como resultado de la consultoría, las empresas reciben un diagnostico situacional de la empresa para enfrentar una estrategia de venta online; asesoramiento para elaborar un plan estratégico de venta online internacional a 2 años y asesoramiento para la implementación del plan definido. A partir de la misma, las empresas podrán participar en sucesivas fases, reforzando su capacidad para aborda con éxito una estrategia diversificada de comercio electrónico. </a:t>
            </a:r>
            <a:endParaRPr lang="es-ES" sz="1200" dirty="0">
              <a:effectLst/>
              <a:latin typeface="Verdana Pro" panose="020B0604030504040204" pitchFamily="34" charset="0"/>
              <a:ea typeface="Times New Roman" panose="02020603050405020304" pitchFamily="18" charset="0"/>
            </a:endParaRPr>
          </a:p>
          <a:p>
            <a:pPr marL="352425" lvl="1" algn="just">
              <a:lnSpc>
                <a:spcPct val="115000"/>
              </a:lnSpc>
            </a:pPr>
            <a:r>
              <a:rPr lang="es-ES_tradnl" sz="1200" dirty="0">
                <a:effectLst/>
                <a:latin typeface="Verdana Pro" panose="020B0604030504040204" pitchFamily="34" charset="0"/>
                <a:ea typeface="Times New Roman" panose="02020603050405020304" pitchFamily="18" charset="0"/>
                <a:cs typeface="Calibri" panose="020F0502020204030204" pitchFamily="34" charset="0"/>
              </a:rPr>
              <a:t> </a:t>
            </a:r>
            <a:endParaRPr lang="es-ES" sz="1200" dirty="0">
              <a:effectLst/>
              <a:latin typeface="Verdana Pro" panose="020B0604030504040204" pitchFamily="34" charset="0"/>
              <a:ea typeface="Times New Roman" panose="02020603050405020304" pitchFamily="18" charset="0"/>
            </a:endParaRPr>
          </a:p>
          <a:p>
            <a:pPr marL="352425" lvl="1" algn="just">
              <a:lnSpc>
                <a:spcPct val="115000"/>
              </a:lnSpc>
            </a:pPr>
            <a:r>
              <a:rPr lang="es-ES" sz="1200" dirty="0">
                <a:effectLst/>
                <a:latin typeface="Verdana Pro" panose="020B0604030504040204" pitchFamily="34" charset="0"/>
                <a:ea typeface="Times New Roman" panose="02020603050405020304" pitchFamily="18" charset="0"/>
              </a:rPr>
              <a:t>El programa ha contado con más de 165 inscripciones de las cuales 60 han sido seleccionadas para participar en esta primera fase. 30 proyectos ya se han iniciado. </a:t>
            </a:r>
          </a:p>
          <a:p>
            <a:pPr algn="just">
              <a:lnSpc>
                <a:spcPct val="115000"/>
              </a:lnSpc>
            </a:pPr>
            <a:r>
              <a:rPr lang="es-ES_tradnl" sz="1200" b="1"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p:txBody>
      </p:sp>
      <p:sp>
        <p:nvSpPr>
          <p:cNvPr id="4" name="CuadroTexto 3">
            <a:extLst>
              <a:ext uri="{FF2B5EF4-FFF2-40B4-BE49-F238E27FC236}">
                <a16:creationId xmlns:a16="http://schemas.microsoft.com/office/drawing/2014/main" id="{151F859D-24BD-4CBA-8B0D-8BCB17A0A0E7}"/>
              </a:ext>
            </a:extLst>
          </p:cNvPr>
          <p:cNvSpPr txBox="1"/>
          <p:nvPr/>
        </p:nvSpPr>
        <p:spPr>
          <a:xfrm>
            <a:off x="6421130" y="9659414"/>
            <a:ext cx="374475" cy="184666"/>
          </a:xfrm>
          <a:prstGeom prst="rect">
            <a:avLst/>
          </a:prstGeom>
          <a:noFill/>
        </p:spPr>
        <p:txBody>
          <a:bodyPr wrap="square" rtlCol="0">
            <a:spAutoFit/>
          </a:bodyPr>
          <a:lstStyle/>
          <a:p>
            <a:pPr algn="r"/>
            <a:r>
              <a:rPr lang="es-ES" sz="600" dirty="0"/>
              <a:t>23</a:t>
            </a:r>
          </a:p>
        </p:txBody>
      </p:sp>
    </p:spTree>
    <p:extLst>
      <p:ext uri="{BB962C8B-B14F-4D97-AF65-F5344CB8AC3E}">
        <p14:creationId xmlns:p14="http://schemas.microsoft.com/office/powerpoint/2010/main" val="379834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a:solidFill>
                  <a:srgbClr val="003A3C"/>
                </a:solidFill>
                <a:latin typeface="Verdana Pro" panose="020B0604030504040204" pitchFamily="34" charset="0"/>
                <a:cs typeface="Kartika" panose="020B0502040204020203" pitchFamily="18" charset="0"/>
              </a:rPr>
              <a:t>Plan 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5" name="CuadroTexto 4">
            <a:extLst>
              <a:ext uri="{FF2B5EF4-FFF2-40B4-BE49-F238E27FC236}">
                <a16:creationId xmlns:a16="http://schemas.microsoft.com/office/drawing/2014/main" id="{07A6AD23-D9DD-4671-BFEE-AD44339BF516}"/>
              </a:ext>
            </a:extLst>
          </p:cNvPr>
          <p:cNvSpPr txBox="1"/>
          <p:nvPr/>
        </p:nvSpPr>
        <p:spPr>
          <a:xfrm>
            <a:off x="619510" y="1211242"/>
            <a:ext cx="5934734" cy="8117607"/>
          </a:xfrm>
          <a:prstGeom prst="rect">
            <a:avLst/>
          </a:prstGeom>
          <a:noFill/>
        </p:spPr>
        <p:txBody>
          <a:bodyPr wrap="square">
            <a:spAutoFit/>
          </a:bodyPr>
          <a:lstStyle/>
          <a:p>
            <a:pPr marL="342900" lvl="0" indent="-342900" algn="just">
              <a:lnSpc>
                <a:spcPct val="115000"/>
              </a:lnSpc>
              <a:spcBef>
                <a:spcPts val="300"/>
              </a:spcBef>
              <a:spcAft>
                <a:spcPts val="300"/>
              </a:spcAft>
              <a:buFont typeface="Courier New" panose="02070309020205020404" pitchFamily="49" charset="0"/>
              <a:buChar char="o"/>
            </a:pPr>
            <a:r>
              <a:rPr lang="es-ES" sz="1200" b="1" dirty="0">
                <a:effectLst/>
                <a:latin typeface="Verdana Pro" panose="020B0604030504040204" pitchFamily="34" charset="0"/>
                <a:ea typeface="Times New Roman" panose="02020603050405020304" pitchFamily="18" charset="0"/>
              </a:rPr>
              <a:t>Nuevos acuerdos con plataformas electrónicas.  </a:t>
            </a:r>
            <a:endParaRPr lang="es-ES" sz="1200" dirty="0">
              <a:effectLst/>
              <a:latin typeface="Verdana Pro" panose="020B0604030504040204" pitchFamily="34" charset="0"/>
              <a:ea typeface="Times New Roman" panose="02020603050405020304" pitchFamily="18" charset="0"/>
            </a:endParaRPr>
          </a:p>
          <a:p>
            <a:pPr marL="228600" algn="just">
              <a:lnSpc>
                <a:spcPct val="115000"/>
              </a:lnSpc>
              <a:spcAft>
                <a:spcPts val="300"/>
              </a:spcAft>
            </a:pPr>
            <a:r>
              <a:rPr lang="es-ES_tradnl" sz="1200" b="1"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algn="just">
              <a:lnSpc>
                <a:spcPct val="115000"/>
              </a:lnSpc>
              <a:spcAft>
                <a:spcPts val="300"/>
              </a:spcAft>
            </a:pPr>
            <a:r>
              <a:rPr lang="es-ES" sz="1200" dirty="0">
                <a:effectLst/>
                <a:latin typeface="Verdana Pro" panose="020B0604030504040204" pitchFamily="34" charset="0"/>
                <a:ea typeface="Times New Roman" panose="02020603050405020304" pitchFamily="18" charset="0"/>
              </a:rPr>
              <a:t>ICEX ha reforzado su estrategia de alianzas con plataformas y </a:t>
            </a:r>
            <a:r>
              <a:rPr lang="es-ES" sz="1200" i="1" dirty="0" err="1">
                <a:effectLst/>
                <a:latin typeface="Verdana Pro" panose="020B0604030504040204" pitchFamily="34" charset="0"/>
                <a:ea typeface="Times New Roman" panose="02020603050405020304" pitchFamily="18" charset="0"/>
              </a:rPr>
              <a:t>market</a:t>
            </a:r>
            <a:r>
              <a:rPr lang="es-ES" sz="1200" i="1" dirty="0">
                <a:effectLst/>
                <a:latin typeface="Verdana Pro" panose="020B0604030504040204" pitchFamily="34" charset="0"/>
                <a:ea typeface="Times New Roman" panose="02020603050405020304" pitchFamily="18" charset="0"/>
              </a:rPr>
              <a:t> places</a:t>
            </a:r>
            <a:r>
              <a:rPr lang="es-ES" sz="1200" dirty="0">
                <a:effectLst/>
                <a:latin typeface="Verdana Pro" panose="020B0604030504040204" pitchFamily="34" charset="0"/>
                <a:ea typeface="Times New Roman" panose="02020603050405020304" pitchFamily="18" charset="0"/>
              </a:rPr>
              <a:t> para mejorar las condiciones de acceso de las empresas españolas (asesoramiento especializado, campañas de imagen, etc.), tanto en el ámbito B2B como B2C. </a:t>
            </a:r>
            <a:r>
              <a:rPr lang="es-ES" sz="1200" dirty="0" err="1">
                <a:effectLst/>
                <a:latin typeface="Verdana Pro" panose="020B0604030504040204" pitchFamily="34" charset="0"/>
                <a:ea typeface="Times New Roman" panose="02020603050405020304" pitchFamily="18" charset="0"/>
              </a:rPr>
              <a:t>Joor</a:t>
            </a:r>
            <a:r>
              <a:rPr lang="es-ES" sz="1200" dirty="0">
                <a:effectLst/>
                <a:latin typeface="Verdana Pro" panose="020B0604030504040204" pitchFamily="34" charset="0"/>
                <a:ea typeface="Times New Roman" panose="02020603050405020304" pitchFamily="18" charset="0"/>
              </a:rPr>
              <a:t> (líder mundial de moda al por mayor); </a:t>
            </a:r>
            <a:r>
              <a:rPr lang="es-ES" sz="1200" dirty="0" err="1">
                <a:effectLst/>
                <a:latin typeface="Verdana Pro" panose="020B0604030504040204" pitchFamily="34" charset="0"/>
                <a:ea typeface="Times New Roman" panose="02020603050405020304" pitchFamily="18" charset="0"/>
              </a:rPr>
              <a:t>Playtime</a:t>
            </a:r>
            <a:r>
              <a:rPr lang="es-ES" sz="1200" dirty="0">
                <a:effectLst/>
                <a:latin typeface="Verdana Pro" panose="020B0604030504040204" pitchFamily="34" charset="0"/>
                <a:ea typeface="Times New Roman" panose="02020603050405020304" pitchFamily="18" charset="0"/>
              </a:rPr>
              <a:t> (moda infantil); </a:t>
            </a:r>
            <a:r>
              <a:rPr lang="es-ES" sz="1200" dirty="0" err="1">
                <a:effectLst/>
                <a:latin typeface="Verdana Pro" panose="020B0604030504040204" pitchFamily="34" charset="0"/>
                <a:ea typeface="Times New Roman" panose="02020603050405020304" pitchFamily="18" charset="0"/>
              </a:rPr>
              <a:t>The</a:t>
            </a:r>
            <a:r>
              <a:rPr lang="es-ES" sz="1200" dirty="0">
                <a:effectLst/>
                <a:latin typeface="Verdana Pro" panose="020B0604030504040204" pitchFamily="34" charset="0"/>
                <a:ea typeface="Times New Roman" panose="02020603050405020304" pitchFamily="18" charset="0"/>
              </a:rPr>
              <a:t> Brand Circular (especializada en moda sostenible); </a:t>
            </a:r>
            <a:r>
              <a:rPr lang="es-ES" sz="1200" dirty="0" err="1">
                <a:effectLst/>
                <a:latin typeface="Verdana Pro" panose="020B0604030504040204" pitchFamily="34" charset="0"/>
                <a:ea typeface="Times New Roman" panose="02020603050405020304" pitchFamily="18" charset="0"/>
              </a:rPr>
              <a:t>Range</a:t>
            </a:r>
            <a:r>
              <a:rPr lang="es-ES" sz="1200" dirty="0">
                <a:effectLst/>
                <a:latin typeface="Verdana Pro" panose="020B0604030504040204" pitchFamily="34" charset="0"/>
                <a:ea typeface="Times New Roman" panose="02020603050405020304" pitchFamily="18" charset="0"/>
              </a:rPr>
              <a:t> me (perfumería y cosmética) y </a:t>
            </a:r>
            <a:r>
              <a:rPr lang="es-ES" sz="1200" dirty="0" err="1">
                <a:effectLst/>
                <a:latin typeface="Verdana Pro" panose="020B0604030504040204" pitchFamily="34" charset="0"/>
                <a:ea typeface="Times New Roman" panose="02020603050405020304" pitchFamily="18" charset="0"/>
              </a:rPr>
              <a:t>Zalando</a:t>
            </a:r>
            <a:r>
              <a:rPr lang="es-ES" sz="1200" dirty="0">
                <a:effectLst/>
                <a:latin typeface="Verdana Pro" panose="020B0604030504040204" pitchFamily="34" charset="0"/>
                <a:ea typeface="Times New Roman" panose="02020603050405020304" pitchFamily="18" charset="0"/>
              </a:rPr>
              <a:t> (moda y calzado) se han unido recientemente a esta lista. </a:t>
            </a:r>
          </a:p>
          <a:p>
            <a:pPr algn="just">
              <a:lnSpc>
                <a:spcPct val="115000"/>
              </a:lnSpc>
            </a:pPr>
            <a:r>
              <a:rPr lang="es-ES" sz="1200" b="1"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algn="just">
              <a:spcBef>
                <a:spcPts val="300"/>
              </a:spcBef>
              <a:spcAft>
                <a:spcPts val="300"/>
              </a:spcAft>
            </a:pPr>
            <a:r>
              <a:rPr lang="es-ES" sz="1200" b="1" dirty="0">
                <a:effectLst/>
                <a:latin typeface="Verdana Pro" panose="020B0604030504040204" pitchFamily="34" charset="0"/>
                <a:ea typeface="Times New Roman" panose="02020603050405020304" pitchFamily="18" charset="0"/>
              </a:rPr>
              <a:t>1.1.6 </a:t>
            </a:r>
            <a:r>
              <a:rPr lang="es-ES" sz="1200" b="1" u="sng" dirty="0">
                <a:effectLst/>
                <a:latin typeface="Verdana Pro" panose="020B0604030504040204" pitchFamily="34" charset="0"/>
                <a:ea typeface="Times New Roman" panose="02020603050405020304" pitchFamily="18" charset="0"/>
              </a:rPr>
              <a:t>Inversor extranjero </a:t>
            </a:r>
            <a:endParaRPr lang="es-ES" sz="1200" dirty="0">
              <a:effectLst/>
              <a:latin typeface="Verdana Pro" panose="020B0604030504040204" pitchFamily="34" charset="0"/>
              <a:ea typeface="Times New Roman" panose="02020603050405020304" pitchFamily="18" charset="0"/>
            </a:endParaRPr>
          </a:p>
          <a:p>
            <a:pPr algn="just">
              <a:spcBef>
                <a:spcPts val="300"/>
              </a:spcBef>
              <a:spcAft>
                <a:spcPts val="300"/>
              </a:spcAft>
            </a:pPr>
            <a:r>
              <a:rPr lang="es-ES" sz="1200" b="1" u="none" strike="noStrike"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algn="just">
              <a:lnSpc>
                <a:spcPct val="115000"/>
              </a:lnSpc>
              <a:spcBef>
                <a:spcPts val="300"/>
              </a:spcBef>
              <a:spcAft>
                <a:spcPts val="300"/>
              </a:spcAft>
            </a:pPr>
            <a:r>
              <a:rPr lang="es-ES_tradnl" sz="1200" dirty="0">
                <a:effectLst/>
                <a:latin typeface="Verdana Pro" panose="020B0604030504040204" pitchFamily="34" charset="0"/>
                <a:ea typeface="Times New Roman" panose="02020603050405020304" pitchFamily="18" charset="0"/>
              </a:rPr>
              <a:t>En relación con las </a:t>
            </a:r>
            <a:r>
              <a:rPr lang="es-ES_tradnl" sz="1200" b="1" dirty="0">
                <a:effectLst/>
                <a:latin typeface="Verdana Pro" panose="020B0604030504040204" pitchFamily="34" charset="0"/>
                <a:ea typeface="Times New Roman" panose="02020603050405020304" pitchFamily="18" charset="0"/>
              </a:rPr>
              <a:t>filiales de empresas multinacionales</a:t>
            </a:r>
            <a:r>
              <a:rPr lang="es-ES_tradnl" sz="1200" dirty="0">
                <a:effectLst/>
                <a:latin typeface="Verdana Pro" panose="020B0604030504040204" pitchFamily="34" charset="0"/>
                <a:ea typeface="Times New Roman" panose="02020603050405020304" pitchFamily="18" charset="0"/>
              </a:rPr>
              <a:t> instaladas, ICEX Invest in Spain se ha dirigido a su cartera de clientes con proyectos en marcha para poner a su disposición toda su labor </a:t>
            </a:r>
            <a:r>
              <a:rPr lang="es-ES_tradnl" sz="1200" b="1" dirty="0">
                <a:effectLst/>
                <a:latin typeface="Verdana Pro" panose="020B0604030504040204" pitchFamily="34" charset="0"/>
                <a:ea typeface="Times New Roman" panose="02020603050405020304" pitchFamily="18" charset="0"/>
              </a:rPr>
              <a:t>de acompañamiento y de resolución de dudas y problemas concretos</a:t>
            </a:r>
            <a:r>
              <a:rPr lang="es-ES_tradnl" sz="1200" dirty="0">
                <a:effectLst/>
                <a:latin typeface="Verdana Pro" panose="020B0604030504040204" pitchFamily="34" charset="0"/>
                <a:ea typeface="Times New Roman" panose="02020603050405020304" pitchFamily="18" charset="0"/>
              </a:rPr>
              <a:t> relativos a su establecimiento.</a:t>
            </a:r>
            <a:r>
              <a:rPr lang="es-ES_tradnl" sz="1200" dirty="0">
                <a:solidFill>
                  <a:srgbClr val="E36C0A"/>
                </a:solidFill>
                <a:effectLst/>
                <a:latin typeface="Verdana Pro" panose="020B0604030504040204" pitchFamily="34" charset="0"/>
                <a:ea typeface="Times New Roman" panose="02020603050405020304" pitchFamily="18" charset="0"/>
              </a:rPr>
              <a:t> </a:t>
            </a:r>
            <a:r>
              <a:rPr lang="es-ES_tradnl" sz="1200" dirty="0">
                <a:effectLst/>
                <a:latin typeface="Verdana Pro" panose="020B0604030504040204" pitchFamily="34" charset="0"/>
                <a:ea typeface="Times New Roman" panose="02020603050405020304" pitchFamily="18" charset="0"/>
                <a:cs typeface="Times New Roman" panose="02020603050405020304" pitchFamily="18" charset="0"/>
              </a:rPr>
              <a:t>Desde el inicio del estado de alarma se han resuelto más de </a:t>
            </a:r>
            <a:r>
              <a:rPr lang="es-ES_tradnl" sz="1200" dirty="0">
                <a:effectLst/>
                <a:latin typeface="Verdana Pro" panose="020B0604030504040204" pitchFamily="34" charset="0"/>
                <a:ea typeface="Times New Roman" panose="02020603050405020304" pitchFamily="18" charset="0"/>
              </a:rPr>
              <a:t>677</a:t>
            </a:r>
            <a:r>
              <a:rPr lang="es-ES_tradnl" sz="1200" dirty="0">
                <a:effectLst/>
                <a:latin typeface="Verdana Pro" panose="020B0604030504040204" pitchFamily="34" charset="0"/>
                <a:ea typeface="Times New Roman" panose="02020603050405020304" pitchFamily="18" charset="0"/>
                <a:cs typeface="Times New Roman" panose="02020603050405020304" pitchFamily="18" charset="0"/>
              </a:rPr>
              <a:t> consultas relativas a proyectos de IED, mantenido vivos </a:t>
            </a:r>
            <a:r>
              <a:rPr lang="es-ES_tradnl" sz="1200" dirty="0">
                <a:effectLst/>
                <a:latin typeface="Verdana Pro" panose="020B0604030504040204" pitchFamily="34" charset="0"/>
                <a:ea typeface="Times New Roman" panose="02020603050405020304" pitchFamily="18" charset="0"/>
              </a:rPr>
              <a:t>156</a:t>
            </a:r>
            <a:r>
              <a:rPr lang="es-ES_tradnl" sz="1200" dirty="0">
                <a:effectLst/>
                <a:latin typeface="Verdana Pro" panose="020B0604030504040204" pitchFamily="34" charset="0"/>
                <a:ea typeface="Times New Roman" panose="02020603050405020304" pitchFamily="18" charset="0"/>
                <a:cs typeface="Times New Roman" panose="02020603050405020304" pitchFamily="18" charset="0"/>
              </a:rPr>
              <a:t> proyectos con perspectivas de futuro, y generado </a:t>
            </a:r>
            <a:r>
              <a:rPr lang="es-ES_tradnl" sz="1200" dirty="0">
                <a:effectLst/>
                <a:latin typeface="Verdana Pro" panose="020B0604030504040204" pitchFamily="34" charset="0"/>
                <a:ea typeface="Times New Roman" panose="02020603050405020304" pitchFamily="18" charset="0"/>
              </a:rPr>
              <a:t>136</a:t>
            </a:r>
            <a:r>
              <a:rPr lang="es-ES_tradnl" sz="1200" dirty="0">
                <a:effectLst/>
                <a:latin typeface="Verdana Pro" panose="020B0604030504040204" pitchFamily="34" charset="0"/>
                <a:ea typeface="Times New Roman" panose="02020603050405020304" pitchFamily="18" charset="0"/>
                <a:cs typeface="Times New Roman" panose="02020603050405020304" pitchFamily="18" charset="0"/>
              </a:rPr>
              <a:t> proyectos nuevos</a:t>
            </a: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228600" algn="just">
              <a:lnSpc>
                <a:spcPct val="115000"/>
              </a:lnSpc>
            </a:pP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algn="just">
              <a:spcBef>
                <a:spcPts val="300"/>
              </a:spcBef>
              <a:spcAft>
                <a:spcPts val="300"/>
              </a:spcAft>
            </a:pPr>
            <a:r>
              <a:rPr lang="es-ES" sz="1200" b="1" dirty="0">
                <a:effectLst/>
                <a:latin typeface="Verdana Pro" panose="020B0604030504040204" pitchFamily="34" charset="0"/>
                <a:ea typeface="Times New Roman" panose="02020603050405020304" pitchFamily="18" charset="0"/>
              </a:rPr>
              <a:t>1.1.7.</a:t>
            </a:r>
            <a:r>
              <a:rPr lang="es-ES" sz="1200" dirty="0">
                <a:effectLst/>
                <a:latin typeface="Verdana Pro" panose="020B0604030504040204" pitchFamily="34" charset="0"/>
                <a:ea typeface="Times New Roman" panose="02020603050405020304" pitchFamily="18" charset="0"/>
              </a:rPr>
              <a:t> </a:t>
            </a:r>
            <a:r>
              <a:rPr lang="es-ES" sz="1200" b="1" u="sng" dirty="0">
                <a:effectLst/>
                <a:latin typeface="Verdana Pro" panose="020B0604030504040204" pitchFamily="34" charset="0"/>
                <a:ea typeface="Times New Roman" panose="02020603050405020304" pitchFamily="18" charset="0"/>
              </a:rPr>
              <a:t> #JUNTOSMÁSLEJOS  </a:t>
            </a:r>
            <a:endParaRPr lang="es-ES" sz="1200" dirty="0">
              <a:effectLst/>
              <a:latin typeface="Verdana Pro" panose="020B0604030504040204" pitchFamily="34" charset="0"/>
              <a:ea typeface="Times New Roman" panose="02020603050405020304" pitchFamily="18" charset="0"/>
            </a:endParaRPr>
          </a:p>
          <a:p>
            <a:pPr algn="just">
              <a:spcBef>
                <a:spcPts val="300"/>
              </a:spcBef>
              <a:spcAft>
                <a:spcPts val="300"/>
              </a:spcAft>
            </a:pP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algn="just">
              <a:lnSpc>
                <a:spcPct val="115000"/>
              </a:lnSpc>
              <a:spcBef>
                <a:spcPts val="300"/>
              </a:spcBef>
              <a:spcAft>
                <a:spcPts val="300"/>
              </a:spcAft>
            </a:pPr>
            <a:r>
              <a:rPr lang="es-ES_tradnl" sz="1200" dirty="0">
                <a:effectLst/>
                <a:latin typeface="Verdana Pro" panose="020B0604030504040204" pitchFamily="34" charset="0"/>
                <a:ea typeface="Times New Roman" panose="02020603050405020304" pitchFamily="18" charset="0"/>
              </a:rPr>
              <a:t>La Secretaría de Estado de Comercio, a través de ICEX, la Cámara de Comercio de España y CEOE ha puesto en marcha un punto de acceso único virtual a los servicios de apoyo a la internacionalización empresarial ofrecidos por las tres instituciones. Esta iniciativa </a:t>
            </a:r>
            <a:r>
              <a:rPr lang="es-ES_tradnl" sz="1200" b="1" dirty="0">
                <a:effectLst/>
                <a:latin typeface="Verdana Pro" panose="020B0604030504040204" pitchFamily="34" charset="0"/>
                <a:ea typeface="Times New Roman" panose="02020603050405020304" pitchFamily="18" charset="0"/>
              </a:rPr>
              <a:t>#</a:t>
            </a:r>
            <a:r>
              <a:rPr lang="es-ES_tradnl" sz="1200" b="1" dirty="0" err="1">
                <a:effectLst/>
                <a:latin typeface="Verdana Pro" panose="020B0604030504040204" pitchFamily="34" charset="0"/>
                <a:ea typeface="Times New Roman" panose="02020603050405020304" pitchFamily="18" charset="0"/>
              </a:rPr>
              <a:t>Juntosmáslejos</a:t>
            </a:r>
            <a:r>
              <a:rPr lang="es-ES_tradnl" sz="1200" dirty="0">
                <a:effectLst/>
                <a:latin typeface="Verdana Pro" panose="020B0604030504040204" pitchFamily="34" charset="0"/>
                <a:ea typeface="Times New Roman" panose="02020603050405020304" pitchFamily="18" charset="0"/>
              </a:rPr>
              <a:t> podría ser escalable y ampliable a otros colaboradores. </a:t>
            </a:r>
            <a:endParaRPr lang="es-ES" sz="1200" dirty="0">
              <a:effectLst/>
              <a:latin typeface="Verdana Pro" panose="020B0604030504040204" pitchFamily="34" charset="0"/>
              <a:ea typeface="Times New Roman" panose="02020603050405020304" pitchFamily="18" charset="0"/>
            </a:endParaRPr>
          </a:p>
          <a:p>
            <a:pPr algn="just">
              <a:lnSpc>
                <a:spcPct val="115000"/>
              </a:lnSpc>
              <a:spcBef>
                <a:spcPts val="300"/>
              </a:spcBef>
              <a:spcAft>
                <a:spcPts val="300"/>
              </a:spcAft>
            </a:pP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algn="just">
              <a:lnSpc>
                <a:spcPct val="115000"/>
              </a:lnSpc>
              <a:spcBef>
                <a:spcPts val="300"/>
              </a:spcBef>
              <a:spcAft>
                <a:spcPts val="300"/>
              </a:spcAft>
            </a:pPr>
            <a:r>
              <a:rPr lang="es-ES_tradnl" sz="1200" dirty="0">
                <a:effectLst/>
                <a:latin typeface="Verdana Pro" panose="020B0604030504040204" pitchFamily="34" charset="0"/>
                <a:ea typeface="Times New Roman" panose="02020603050405020304" pitchFamily="18" charset="0"/>
              </a:rPr>
              <a:t>En una primera fase, se plantea como un sencillo directorio de servicios, con el objetivo de avanzar en una coordinación más intensa y evitar solapamientos y confusión para la empresa exportadora y a aquellas que quieren iniciar la exportación, facilitando la búsqueda de información para responder a la pregunta ¿quién hace qué? </a:t>
            </a:r>
            <a:endParaRPr lang="es-ES" sz="1200" dirty="0">
              <a:effectLst/>
              <a:latin typeface="Verdana Pro" panose="020B0604030504040204" pitchFamily="34" charset="0"/>
              <a:ea typeface="Times New Roman" panose="02020603050405020304" pitchFamily="18" charset="0"/>
            </a:endParaRPr>
          </a:p>
          <a:p>
            <a:r>
              <a:rPr lang="es-ES" sz="1200" dirty="0">
                <a:effectLst/>
                <a:latin typeface="Verdana Pro" panose="020B0604030504040204" pitchFamily="34" charset="0"/>
                <a:ea typeface="Times New Roman" panose="02020603050405020304" pitchFamily="18" charset="0"/>
              </a:rPr>
              <a:t> </a:t>
            </a:r>
            <a:endParaRPr lang="es-ES" sz="1200" dirty="0">
              <a:latin typeface="Verdana Pro" panose="020B0604030504040204" pitchFamily="34" charset="0"/>
            </a:endParaRPr>
          </a:p>
        </p:txBody>
      </p:sp>
      <p:sp>
        <p:nvSpPr>
          <p:cNvPr id="4" name="CuadroTexto 3">
            <a:extLst>
              <a:ext uri="{FF2B5EF4-FFF2-40B4-BE49-F238E27FC236}">
                <a16:creationId xmlns:a16="http://schemas.microsoft.com/office/drawing/2014/main" id="{EEBC6881-82E5-4D02-9F0C-DB9CB77258F2}"/>
              </a:ext>
            </a:extLst>
          </p:cNvPr>
          <p:cNvSpPr txBox="1"/>
          <p:nvPr/>
        </p:nvSpPr>
        <p:spPr>
          <a:xfrm>
            <a:off x="6421130" y="9659414"/>
            <a:ext cx="374475" cy="184666"/>
          </a:xfrm>
          <a:prstGeom prst="rect">
            <a:avLst/>
          </a:prstGeom>
          <a:noFill/>
        </p:spPr>
        <p:txBody>
          <a:bodyPr wrap="square" rtlCol="0">
            <a:spAutoFit/>
          </a:bodyPr>
          <a:lstStyle/>
          <a:p>
            <a:pPr algn="r"/>
            <a:r>
              <a:rPr lang="es-ES" sz="600" dirty="0"/>
              <a:t>24</a:t>
            </a:r>
          </a:p>
        </p:txBody>
      </p:sp>
    </p:spTree>
    <p:extLst>
      <p:ext uri="{BB962C8B-B14F-4D97-AF65-F5344CB8AC3E}">
        <p14:creationId xmlns:p14="http://schemas.microsoft.com/office/powerpoint/2010/main" val="2645970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a:solidFill>
                  <a:srgbClr val="003A3C"/>
                </a:solidFill>
                <a:latin typeface="Verdana Pro" panose="020B0604030504040204" pitchFamily="34" charset="0"/>
                <a:cs typeface="Kartika" panose="020B0502040204020203" pitchFamily="18" charset="0"/>
              </a:rPr>
              <a:t>Plan 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5" name="CuadroTexto 4">
            <a:extLst>
              <a:ext uri="{FF2B5EF4-FFF2-40B4-BE49-F238E27FC236}">
                <a16:creationId xmlns:a16="http://schemas.microsoft.com/office/drawing/2014/main" id="{245609AE-A924-4BCF-99F2-CC7AEB521E7E}"/>
              </a:ext>
            </a:extLst>
          </p:cNvPr>
          <p:cNvSpPr txBox="1"/>
          <p:nvPr/>
        </p:nvSpPr>
        <p:spPr>
          <a:xfrm>
            <a:off x="382088" y="1180004"/>
            <a:ext cx="6172156" cy="283539"/>
          </a:xfrm>
          <a:prstGeom prst="rect">
            <a:avLst/>
          </a:prstGeom>
          <a:noFill/>
        </p:spPr>
        <p:txBody>
          <a:bodyPr wrap="square">
            <a:spAutoFit/>
          </a:bodyPr>
          <a:lstStyle/>
          <a:p>
            <a:pPr algn="just">
              <a:lnSpc>
                <a:spcPct val="115000"/>
              </a:lnSpc>
              <a:spcAft>
                <a:spcPts val="1000"/>
              </a:spcAft>
            </a:pPr>
            <a:r>
              <a:rPr lang="es-ES" sz="1200" b="1" dirty="0">
                <a:effectLst/>
                <a:latin typeface="Verdana Pro" panose="020B0604030504040204" pitchFamily="34" charset="0"/>
                <a:ea typeface="Times New Roman" panose="02020603050405020304" pitchFamily="18" charset="0"/>
              </a:rPr>
              <a:t>1.2 </a:t>
            </a:r>
            <a:r>
              <a:rPr lang="es-ES_tradnl" sz="1200" b="1" dirty="0">
                <a:effectLst/>
                <a:latin typeface="Verdana Pro" panose="020B0604030504040204" pitchFamily="34" charset="0"/>
                <a:ea typeface="Times New Roman" panose="02020603050405020304" pitchFamily="18" charset="0"/>
              </a:rPr>
              <a:t>LOS INSTRUMENTOS OFICIALES DE APOYO A LA EXPORTACIÓN</a:t>
            </a:r>
            <a:endParaRPr lang="es-ES" sz="1200" b="1" dirty="0">
              <a:effectLst/>
              <a:latin typeface="Verdana Pro" panose="020B0604030504040204" pitchFamily="34" charset="0"/>
              <a:ea typeface="Times New Roman" panose="02020603050405020304" pitchFamily="18" charset="0"/>
            </a:endParaRPr>
          </a:p>
        </p:txBody>
      </p:sp>
      <p:sp>
        <p:nvSpPr>
          <p:cNvPr id="7" name="CuadroTexto 6">
            <a:extLst>
              <a:ext uri="{FF2B5EF4-FFF2-40B4-BE49-F238E27FC236}">
                <a16:creationId xmlns:a16="http://schemas.microsoft.com/office/drawing/2014/main" id="{75B000E0-9FD9-42C5-807E-283A96B3DBD0}"/>
              </a:ext>
            </a:extLst>
          </p:cNvPr>
          <p:cNvSpPr txBox="1"/>
          <p:nvPr/>
        </p:nvSpPr>
        <p:spPr>
          <a:xfrm>
            <a:off x="382089" y="1714653"/>
            <a:ext cx="6172155" cy="7626703"/>
          </a:xfrm>
          <a:prstGeom prst="rect">
            <a:avLst/>
          </a:prstGeom>
          <a:noFill/>
        </p:spPr>
        <p:txBody>
          <a:bodyPr wrap="square">
            <a:spAutoFit/>
          </a:bodyPr>
          <a:lstStyle/>
          <a:p>
            <a:pPr algn="just">
              <a:lnSpc>
                <a:spcPct val="115000"/>
              </a:lnSpc>
            </a:pPr>
            <a:r>
              <a:rPr lang="es-ES" sz="1200" b="1" dirty="0">
                <a:effectLst/>
                <a:latin typeface="Verdana Pro" panose="020B0604030504040204" pitchFamily="34" charset="0"/>
                <a:ea typeface="Times New Roman" panose="02020603050405020304" pitchFamily="18" charset="0"/>
              </a:rPr>
              <a:t>La Dirección General de Comercio Internacional e Inversiones, así como CESCE y COFIDES,</a:t>
            </a:r>
            <a:r>
              <a:rPr lang="es-ES" sz="1200" dirty="0">
                <a:effectLst/>
                <a:latin typeface="Verdana Pro" panose="020B0604030504040204" pitchFamily="34" charset="0"/>
                <a:ea typeface="Times New Roman" panose="02020603050405020304" pitchFamily="18" charset="0"/>
              </a:rPr>
              <a:t> están llevado a cabo una revisión de los instrumentos de apoyo financiero a la internacionalización que gestiona y coordina para adaptarlos a las crecientes necesidades de financiación de las empresas españolas orientadas a la exportación. </a:t>
            </a:r>
          </a:p>
          <a:p>
            <a:pPr algn="just">
              <a:tabLst>
                <a:tab pos="2200275" algn="l"/>
              </a:tabLst>
            </a:pPr>
            <a:r>
              <a:rPr lang="es-ES" sz="1200" i="1" u="none" strike="noStrike" dirty="0">
                <a:effectLst/>
                <a:latin typeface="Verdana Pro" panose="020B0604030504040204" pitchFamily="34" charset="0"/>
                <a:ea typeface="Times New Roman" panose="02020603050405020304" pitchFamily="18" charset="0"/>
              </a:rPr>
              <a:t> </a:t>
            </a:r>
            <a:endParaRPr lang="es-ES" sz="1200" dirty="0">
              <a:latin typeface="Verdana Pro" panose="020B0604030504040204" pitchFamily="34" charset="0"/>
              <a:ea typeface="Times New Roman" panose="02020603050405020304" pitchFamily="18" charset="0"/>
            </a:endParaRPr>
          </a:p>
          <a:p>
            <a:pPr algn="just">
              <a:tabLst>
                <a:tab pos="2200275" algn="l"/>
              </a:tabLst>
            </a:pPr>
            <a:r>
              <a:rPr lang="es-ES" sz="1200" b="1" dirty="0">
                <a:effectLst/>
                <a:latin typeface="Verdana Pro" panose="020B0604030504040204" pitchFamily="34" charset="0"/>
                <a:ea typeface="Times New Roman" panose="02020603050405020304" pitchFamily="18" charset="0"/>
              </a:rPr>
              <a:t>1.2.1 </a:t>
            </a:r>
            <a:r>
              <a:rPr lang="es-ES" sz="1200" b="1" u="sng" dirty="0">
                <a:effectLst/>
                <a:latin typeface="Verdana Pro" panose="020B0604030504040204" pitchFamily="34" charset="0"/>
                <a:ea typeface="Times New Roman" panose="02020603050405020304" pitchFamily="18" charset="0"/>
              </a:rPr>
              <a:t>FIEM</a:t>
            </a:r>
            <a:endParaRPr lang="es-ES" sz="1200" dirty="0">
              <a:effectLst/>
              <a:latin typeface="Verdana Pro" panose="020B0604030504040204" pitchFamily="34" charset="0"/>
              <a:ea typeface="Times New Roman" panose="02020603050405020304" pitchFamily="18" charset="0"/>
            </a:endParaRPr>
          </a:p>
          <a:p>
            <a:pPr marL="228600" algn="just"/>
            <a:r>
              <a:rPr lang="es-ES_tradnl" sz="1200" b="1" u="none" strike="noStrike"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228600" algn="just">
              <a:lnSpc>
                <a:spcPct val="115000"/>
              </a:lnSpc>
            </a:pPr>
            <a:r>
              <a:rPr lang="es-ES_tradnl" sz="1200" dirty="0">
                <a:effectLst/>
                <a:latin typeface="Verdana Pro" panose="020B0604030504040204" pitchFamily="34" charset="0"/>
                <a:ea typeface="Times New Roman" panose="02020603050405020304" pitchFamily="18" charset="0"/>
              </a:rPr>
              <a:t>Los objetivos del FIEM en esta coyuntura se centran en ampliar el acceso de las empresas españolas a la financiación de sus proyectos de exportación o de inversión sin aumentar su propio endeudamiento. Para ello, se presentan las siguientes líneas de actuación:</a:t>
            </a:r>
            <a:endParaRPr lang="es-ES" sz="1200" dirty="0">
              <a:effectLst/>
              <a:latin typeface="Verdana Pro" panose="020B0604030504040204" pitchFamily="34" charset="0"/>
              <a:ea typeface="Times New Roman" panose="02020603050405020304" pitchFamily="18" charset="0"/>
            </a:endParaRPr>
          </a:p>
          <a:p>
            <a:pPr marL="228600" algn="just">
              <a:lnSpc>
                <a:spcPct val="115000"/>
              </a:lnSpc>
            </a:pP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342900" lvl="0" indent="-342900" algn="just">
              <a:lnSpc>
                <a:spcPct val="115000"/>
              </a:lnSpc>
              <a:buFont typeface="Courier New" panose="02070309020205020404" pitchFamily="49" charset="0"/>
              <a:buChar char="o"/>
            </a:pPr>
            <a:r>
              <a:rPr lang="es-ES" sz="1200" b="1" dirty="0">
                <a:effectLst/>
                <a:latin typeface="Verdana Pro" panose="020B0604030504040204" pitchFamily="34" charset="0"/>
                <a:ea typeface="Times New Roman" panose="02020603050405020304" pitchFamily="18" charset="0"/>
              </a:rPr>
              <a:t>Acceso más rápido y fácil a los recursos para las empresas:</a:t>
            </a:r>
            <a:r>
              <a:rPr lang="es-ES" sz="1200" dirty="0">
                <a:effectLst/>
                <a:latin typeface="Verdana Pro" panose="020B0604030504040204" pitchFamily="34" charset="0"/>
                <a:ea typeface="Times New Roman" panose="02020603050405020304" pitchFamily="18" charset="0"/>
              </a:rPr>
              <a:t> además de mejorar y digitalizar el procedimiento; </a:t>
            </a:r>
          </a:p>
          <a:p>
            <a:pPr algn="just">
              <a:lnSpc>
                <a:spcPct val="115000"/>
              </a:lnSpc>
            </a:pPr>
            <a:r>
              <a:rPr lang="es-ES" sz="1200" dirty="0">
                <a:effectLst/>
                <a:latin typeface="Verdana Pro" panose="020B0604030504040204" pitchFamily="34" charset="0"/>
                <a:ea typeface="Times New Roman" panose="02020603050405020304" pitchFamily="18" charset="0"/>
              </a:rPr>
              <a:t> </a:t>
            </a:r>
          </a:p>
          <a:p>
            <a:pPr marL="342900" lvl="0" indent="-342900" algn="just">
              <a:lnSpc>
                <a:spcPct val="115000"/>
              </a:lnSpc>
              <a:buFont typeface="Courier New" panose="02070309020205020404" pitchFamily="49" charset="0"/>
              <a:buChar char="o"/>
            </a:pPr>
            <a:r>
              <a:rPr lang="es-ES" sz="1200" b="1" dirty="0">
                <a:effectLst/>
                <a:latin typeface="Verdana Pro" panose="020B0604030504040204" pitchFamily="34" charset="0"/>
                <a:ea typeface="Times New Roman" panose="02020603050405020304" pitchFamily="18" charset="0"/>
              </a:rPr>
              <a:t>Financiación de elementos adicionales que aporten valor a las ofertas de las empresas españolas:</a:t>
            </a:r>
            <a:r>
              <a:rPr lang="es-ES" sz="1200" dirty="0">
                <a:effectLst/>
                <a:latin typeface="Verdana Pro" panose="020B0604030504040204" pitchFamily="34" charset="0"/>
                <a:ea typeface="Times New Roman" panose="02020603050405020304" pitchFamily="18" charset="0"/>
              </a:rPr>
              <a:t> se trabajará para que el FIEM pueda financiar estudios de viabilidad o certificaciones medioambientales de proyectos españoles con apoyo oficial, lo que reforzaría la competitividad de la oferta española ofreciendo un sello de sostenibilidad de sus proyectos, asumiendo el coste el propio FIEM. </a:t>
            </a:r>
          </a:p>
          <a:p>
            <a:pPr marL="342900" lvl="0" indent="-342900" algn="just">
              <a:lnSpc>
                <a:spcPct val="115000"/>
              </a:lnSpc>
              <a:buFont typeface="Courier New" panose="02070309020205020404" pitchFamily="49" charset="0"/>
              <a:buChar char="o"/>
            </a:pPr>
            <a:endParaRPr lang="es-ES" sz="1200" b="1" dirty="0">
              <a:latin typeface="Verdana Pro" panose="020B0604030504040204" pitchFamily="34" charset="0"/>
              <a:ea typeface="Times New Roman" panose="02020603050405020304" pitchFamily="18" charset="0"/>
            </a:endParaRPr>
          </a:p>
          <a:p>
            <a:pPr lvl="0" algn="just">
              <a:lnSpc>
                <a:spcPct val="115000"/>
              </a:lnSpc>
            </a:pPr>
            <a:r>
              <a:rPr lang="es-ES" sz="1200" b="1" dirty="0">
                <a:effectLst/>
                <a:latin typeface="Verdana Pro" panose="020B0604030504040204" pitchFamily="34" charset="0"/>
                <a:ea typeface="Times New Roman" panose="02020603050405020304" pitchFamily="18" charset="0"/>
              </a:rPr>
              <a:t>1.2.2 </a:t>
            </a:r>
            <a:r>
              <a:rPr lang="es-ES" sz="1200" b="1" u="sng" dirty="0">
                <a:effectLst/>
                <a:latin typeface="Verdana Pro" panose="020B0604030504040204" pitchFamily="34" charset="0"/>
                <a:ea typeface="Times New Roman" panose="02020603050405020304" pitchFamily="18" charset="0"/>
              </a:rPr>
              <a:t>CESCE</a:t>
            </a:r>
            <a:endParaRPr lang="es-ES" sz="1200" dirty="0">
              <a:effectLst/>
              <a:latin typeface="Verdana Pro" panose="020B0604030504040204" pitchFamily="34" charset="0"/>
              <a:ea typeface="Times New Roman" panose="02020603050405020304" pitchFamily="18" charset="0"/>
            </a:endParaRPr>
          </a:p>
          <a:p>
            <a:pPr marL="228600" algn="just">
              <a:tabLst>
                <a:tab pos="4143375" algn="l"/>
              </a:tabLst>
            </a:pPr>
            <a:r>
              <a:rPr lang="es-ES_tradnl" sz="1200" b="1" u="none" strike="noStrike"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226695" algn="just">
              <a:lnSpc>
                <a:spcPct val="115000"/>
              </a:lnSpc>
              <a:tabLst>
                <a:tab pos="4143375" algn="l"/>
              </a:tabLst>
            </a:pPr>
            <a:r>
              <a:rPr lang="es-ES_tradnl" sz="1200" dirty="0">
                <a:effectLst/>
                <a:latin typeface="Verdana Pro" panose="020B0604030504040204" pitchFamily="34" charset="0"/>
                <a:ea typeface="Times New Roman" panose="02020603050405020304" pitchFamily="18" charset="0"/>
              </a:rPr>
              <a:t>El seguro de crédito a la exportación por cuenta del Estado gestionado por CESCE tiene como objetivo reforzar el acceso a la liquidez y al crédito a las empresas españolas mediante la gestión del riesgo derivado de las operaciones de financiación. Como se ha señalado anteriormente, el refuerzo del acceso a la liquidez se ha instrumentado mediante unas líneas de cobertura del riesgo de crédito concedido por entidades financieras a empresas exportadoras por un importe de riesgo asumido de hasta 2.000 millones de €. </a:t>
            </a:r>
            <a:endParaRPr lang="es-ES" sz="1200" dirty="0">
              <a:effectLst/>
              <a:latin typeface="Verdana Pro" panose="020B0604030504040204" pitchFamily="34" charset="0"/>
              <a:ea typeface="Times New Roman" panose="02020603050405020304" pitchFamily="18" charset="0"/>
            </a:endParaRPr>
          </a:p>
          <a:p>
            <a:pPr marL="226695" algn="just">
              <a:lnSpc>
                <a:spcPct val="115000"/>
              </a:lnSpc>
              <a:tabLst>
                <a:tab pos="4143375" algn="l"/>
              </a:tabLst>
            </a:pP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228600" algn="just">
              <a:lnSpc>
                <a:spcPct val="115000"/>
              </a:lnSpc>
            </a:pPr>
            <a:r>
              <a:rPr lang="es-ES_tradnl" sz="1200" dirty="0">
                <a:effectLst/>
                <a:latin typeface="Verdana Pro" panose="020B0604030504040204" pitchFamily="34" charset="0"/>
                <a:ea typeface="Times New Roman" panose="02020603050405020304" pitchFamily="18" charset="0"/>
              </a:rPr>
              <a:t>En cuanto a la mejora del acceso a la financiación, CESCE está actuando según las siguientes líneas:</a:t>
            </a:r>
            <a:endParaRPr lang="es-ES" sz="1200" dirty="0">
              <a:effectLst/>
              <a:latin typeface="Verdana Pro" panose="020B0604030504040204" pitchFamily="34" charset="0"/>
              <a:ea typeface="Times New Roman" panose="02020603050405020304" pitchFamily="18" charset="0"/>
            </a:endParaRPr>
          </a:p>
        </p:txBody>
      </p:sp>
      <p:sp>
        <p:nvSpPr>
          <p:cNvPr id="6" name="CuadroTexto 5">
            <a:extLst>
              <a:ext uri="{FF2B5EF4-FFF2-40B4-BE49-F238E27FC236}">
                <a16:creationId xmlns:a16="http://schemas.microsoft.com/office/drawing/2014/main" id="{56C35090-22E3-4C44-977D-A815A5184884}"/>
              </a:ext>
            </a:extLst>
          </p:cNvPr>
          <p:cNvSpPr txBox="1"/>
          <p:nvPr/>
        </p:nvSpPr>
        <p:spPr>
          <a:xfrm>
            <a:off x="6421130" y="9659414"/>
            <a:ext cx="374475" cy="184666"/>
          </a:xfrm>
          <a:prstGeom prst="rect">
            <a:avLst/>
          </a:prstGeom>
          <a:noFill/>
        </p:spPr>
        <p:txBody>
          <a:bodyPr wrap="square" rtlCol="0">
            <a:spAutoFit/>
          </a:bodyPr>
          <a:lstStyle/>
          <a:p>
            <a:pPr algn="r"/>
            <a:r>
              <a:rPr lang="es-ES" sz="600" dirty="0"/>
              <a:t>25</a:t>
            </a:r>
          </a:p>
        </p:txBody>
      </p:sp>
    </p:spTree>
    <p:extLst>
      <p:ext uri="{BB962C8B-B14F-4D97-AF65-F5344CB8AC3E}">
        <p14:creationId xmlns:p14="http://schemas.microsoft.com/office/powerpoint/2010/main" val="2529460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a:solidFill>
                  <a:srgbClr val="003A3C"/>
                </a:solidFill>
                <a:latin typeface="Verdana Pro" panose="020B0604030504040204" pitchFamily="34" charset="0"/>
                <a:cs typeface="Kartika" panose="020B0502040204020203" pitchFamily="18" charset="0"/>
              </a:rPr>
              <a:t>Plan 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5" name="CuadroTexto 4">
            <a:extLst>
              <a:ext uri="{FF2B5EF4-FFF2-40B4-BE49-F238E27FC236}">
                <a16:creationId xmlns:a16="http://schemas.microsoft.com/office/drawing/2014/main" id="{40F41813-0F4F-4E2E-8C84-D52FCBB000D3}"/>
              </a:ext>
            </a:extLst>
          </p:cNvPr>
          <p:cNvSpPr txBox="1"/>
          <p:nvPr/>
        </p:nvSpPr>
        <p:spPr>
          <a:xfrm>
            <a:off x="573207" y="1357421"/>
            <a:ext cx="5762278" cy="6359049"/>
          </a:xfrm>
          <a:prstGeom prst="rect">
            <a:avLst/>
          </a:prstGeom>
          <a:noFill/>
        </p:spPr>
        <p:txBody>
          <a:bodyPr wrap="square">
            <a:spAutoFit/>
          </a:bodyPr>
          <a:lstStyle/>
          <a:p>
            <a:pPr algn="just">
              <a:lnSpc>
                <a:spcPct val="115000"/>
              </a:lnSpc>
              <a:tabLst>
                <a:tab pos="1638300" algn="l"/>
              </a:tabLst>
            </a:pPr>
            <a:r>
              <a:rPr lang="es-ES" sz="1200" dirty="0">
                <a:effectLst/>
                <a:latin typeface="Verdana Pro" panose="020B0604030504040204" pitchFamily="34" charset="0"/>
                <a:ea typeface="Times New Roman" panose="02020603050405020304" pitchFamily="18" charset="0"/>
              </a:rPr>
              <a:t> </a:t>
            </a:r>
          </a:p>
          <a:p>
            <a:pPr marL="342900" lvl="0" indent="-342900" algn="just">
              <a:lnSpc>
                <a:spcPct val="115000"/>
              </a:lnSpc>
              <a:buFont typeface="Courier New" panose="02070309020205020404" pitchFamily="49" charset="0"/>
              <a:buChar char="o"/>
            </a:pPr>
            <a:r>
              <a:rPr lang="es-ES" sz="1200" dirty="0">
                <a:effectLst/>
                <a:latin typeface="Verdana Pro" panose="020B0604030504040204" pitchFamily="34" charset="0"/>
                <a:ea typeface="Times New Roman" panose="02020603050405020304" pitchFamily="18" charset="0"/>
              </a:rPr>
              <a:t>Lanzamiento de nuevos productos: con el objeto de reforzar la sostenibilidad como elemento transversal del apoyo al sector exportador, CESCE lanzará nuevas “pólizas verdes” de exportación e inversión, con cobertura más flexible, para apoyar la exportación e inversión en proyectos sostenibles. </a:t>
            </a:r>
          </a:p>
          <a:p>
            <a:pPr marL="449580"/>
            <a:r>
              <a:rPr lang="es-ES" sz="1200" dirty="0">
                <a:effectLst/>
                <a:latin typeface="Verdana Pro" panose="020B0604030504040204" pitchFamily="34" charset="0"/>
                <a:ea typeface="Times New Roman" panose="02020603050405020304" pitchFamily="18" charset="0"/>
              </a:rPr>
              <a:t> </a:t>
            </a:r>
          </a:p>
          <a:p>
            <a:pPr marL="342900" lvl="0" indent="-342900" algn="just">
              <a:lnSpc>
                <a:spcPct val="115000"/>
              </a:lnSpc>
              <a:buFont typeface="Courier New" panose="02070309020205020404" pitchFamily="49" charset="0"/>
              <a:buChar char="o"/>
            </a:pPr>
            <a:r>
              <a:rPr lang="es-ES" sz="1200" dirty="0">
                <a:effectLst/>
                <a:latin typeface="Verdana Pro" panose="020B0604030504040204" pitchFamily="34" charset="0"/>
                <a:ea typeface="Times New Roman" panose="02020603050405020304" pitchFamily="18" charset="0"/>
              </a:rPr>
              <a:t>CESCE ofrece, de manera temporal, cobertura por cuenta del Estado del riesgo de crédito a la exportación a corto plazo en cualquier país, como consecuencia de la flexibilización temporal por parte de la Comisión en la Comunicación sobre seguro de crédito a la exportación a corto plazo para hacer frente a la falta de capacidad de aseguramiento por parte del sector privado en el contexto actual (en condiciones normales, se prohíbe la cobertura de riesgos a corto plazo en países desarrollados).</a:t>
            </a:r>
          </a:p>
          <a:p>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342900" lvl="0" indent="-342900" algn="just">
              <a:lnSpc>
                <a:spcPct val="115000"/>
              </a:lnSpc>
              <a:buFont typeface="Courier New" panose="02070309020205020404" pitchFamily="49" charset="0"/>
              <a:buChar char="o"/>
            </a:pPr>
            <a:r>
              <a:rPr lang="es-ES" sz="1200" dirty="0">
                <a:effectLst/>
                <a:latin typeface="Verdana Pro" panose="020B0604030504040204" pitchFamily="34" charset="0"/>
                <a:ea typeface="Times New Roman" panose="02020603050405020304" pitchFamily="18" charset="0"/>
              </a:rPr>
              <a:t>Mejora de los procedimientos: se ha acordado dotar a CESCE de mayor autonomía en la aprobación de operaciones para acelerar el proceso, al tiempo que se reforzará la digitalización del procedimiento a través de la plataforma virtual CESNET.</a:t>
            </a:r>
          </a:p>
          <a:p>
            <a:pPr marL="449580"/>
            <a:r>
              <a:rPr lang="es-ES" sz="1200" dirty="0">
                <a:effectLst/>
                <a:highlight>
                  <a:srgbClr val="FFFF00"/>
                </a:highligh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342900" lvl="0" indent="-342900" algn="just">
              <a:lnSpc>
                <a:spcPct val="115000"/>
              </a:lnSpc>
              <a:buFont typeface="Courier New" panose="02070309020205020404" pitchFamily="49" charset="0"/>
              <a:buChar char="o"/>
            </a:pPr>
            <a:r>
              <a:rPr lang="es-ES_tradnl" sz="1200" dirty="0">
                <a:latin typeface="Verdana Pro" panose="020B0604030504040204" pitchFamily="34" charset="0"/>
              </a:rPr>
              <a:t>Se amplía y modifica la Línea especial de fianzas para PYMES y empresas no cotizadas en el proceso de internacionalización </a:t>
            </a:r>
            <a:r>
              <a:rPr lang="es-ES" sz="1200" dirty="0">
                <a:latin typeface="Verdana Pro" panose="020B0604030504040204" pitchFamily="34" charset="0"/>
              </a:rPr>
              <a:t>con el fin de que las empresas puedan emitir avales técnicos y optar a contratos, prosiguiendo, por lo tanto, con su actividad. Dotada inicialmente con 100 millones de €, la línea que existía desde 2013 ha sido objeto de sucesivas ampliaciones y modificaciones desde entonces. En el mes de octubre ha tenido lugar la última ampliación por valor de 100 millones de €, lo que hace que actualmente la línea tanga una dotación de 500 millones.</a:t>
            </a:r>
          </a:p>
        </p:txBody>
      </p:sp>
      <p:sp>
        <p:nvSpPr>
          <p:cNvPr id="4" name="CuadroTexto 3">
            <a:extLst>
              <a:ext uri="{FF2B5EF4-FFF2-40B4-BE49-F238E27FC236}">
                <a16:creationId xmlns:a16="http://schemas.microsoft.com/office/drawing/2014/main" id="{D57DAC3E-5F59-4735-B04B-EBA98C7FFC21}"/>
              </a:ext>
            </a:extLst>
          </p:cNvPr>
          <p:cNvSpPr txBox="1"/>
          <p:nvPr/>
        </p:nvSpPr>
        <p:spPr>
          <a:xfrm>
            <a:off x="6421130" y="9659414"/>
            <a:ext cx="374475" cy="184666"/>
          </a:xfrm>
          <a:prstGeom prst="rect">
            <a:avLst/>
          </a:prstGeom>
          <a:noFill/>
        </p:spPr>
        <p:txBody>
          <a:bodyPr wrap="square" rtlCol="0">
            <a:spAutoFit/>
          </a:bodyPr>
          <a:lstStyle/>
          <a:p>
            <a:pPr algn="r"/>
            <a:r>
              <a:rPr lang="es-ES" sz="600" dirty="0"/>
              <a:t>26</a:t>
            </a:r>
          </a:p>
        </p:txBody>
      </p:sp>
    </p:spTree>
    <p:extLst>
      <p:ext uri="{BB962C8B-B14F-4D97-AF65-F5344CB8AC3E}">
        <p14:creationId xmlns:p14="http://schemas.microsoft.com/office/powerpoint/2010/main" val="3215230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a:solidFill>
                  <a:srgbClr val="003A3C"/>
                </a:solidFill>
                <a:latin typeface="Verdana Pro" panose="020B0604030504040204" pitchFamily="34" charset="0"/>
                <a:cs typeface="Kartika" panose="020B0502040204020203" pitchFamily="18" charset="0"/>
              </a:rPr>
              <a:t>Plan 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5" name="CuadroTexto 4">
            <a:extLst>
              <a:ext uri="{FF2B5EF4-FFF2-40B4-BE49-F238E27FC236}">
                <a16:creationId xmlns:a16="http://schemas.microsoft.com/office/drawing/2014/main" id="{46123397-AFED-4D80-95BD-F2936A01FF80}"/>
              </a:ext>
            </a:extLst>
          </p:cNvPr>
          <p:cNvSpPr txBox="1"/>
          <p:nvPr/>
        </p:nvSpPr>
        <p:spPr>
          <a:xfrm>
            <a:off x="192388" y="1295771"/>
            <a:ext cx="6071830" cy="7442037"/>
          </a:xfrm>
          <a:prstGeom prst="rect">
            <a:avLst/>
          </a:prstGeom>
          <a:noFill/>
        </p:spPr>
        <p:txBody>
          <a:bodyPr wrap="square">
            <a:spAutoFit/>
          </a:bodyPr>
          <a:lstStyle/>
          <a:p>
            <a:pPr algn="just">
              <a:lnSpc>
                <a:spcPct val="115000"/>
              </a:lnSpc>
            </a:pPr>
            <a:r>
              <a:rPr lang="es-ES_tradnl" sz="1200" dirty="0">
                <a:effectLst/>
                <a:latin typeface="Verdana Pro" panose="020B0604030504040204" pitchFamily="34" charset="0"/>
                <a:ea typeface="Times New Roman" panose="02020603050405020304" pitchFamily="18" charset="0"/>
              </a:rPr>
              <a:t> </a:t>
            </a:r>
            <a:r>
              <a:rPr lang="es-ES" sz="1200" b="1" dirty="0">
                <a:effectLst/>
                <a:latin typeface="Verdana Pro" panose="020B0604030504040204" pitchFamily="34" charset="0"/>
                <a:ea typeface="Times New Roman" panose="02020603050405020304" pitchFamily="18" charset="0"/>
              </a:rPr>
              <a:t>1.2.3 </a:t>
            </a:r>
            <a:r>
              <a:rPr lang="es-ES" sz="1200" b="1" u="sng" dirty="0">
                <a:effectLst/>
                <a:latin typeface="Verdana Pro" panose="020B0604030504040204" pitchFamily="34" charset="0"/>
                <a:ea typeface="Times New Roman" panose="02020603050405020304" pitchFamily="18" charset="0"/>
              </a:rPr>
              <a:t>COFIDES</a:t>
            </a:r>
            <a:endParaRPr lang="es-ES" sz="1200" dirty="0">
              <a:effectLst/>
              <a:latin typeface="Verdana Pro" panose="020B0604030504040204" pitchFamily="34" charset="0"/>
              <a:ea typeface="Times New Roman" panose="02020603050405020304" pitchFamily="18" charset="0"/>
            </a:endParaRPr>
          </a:p>
          <a:p>
            <a:pPr marL="90170" algn="just"/>
            <a:r>
              <a:rPr lang="es-ES_tradnl" sz="1200" b="1" u="none" strike="noStrike"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800100" lvl="1" indent="-342900" algn="just">
              <a:lnSpc>
                <a:spcPct val="115000"/>
              </a:lnSpc>
              <a:buFont typeface="Courier New" panose="02070309020205020404" pitchFamily="49" charset="0"/>
              <a:buChar char="o"/>
            </a:pPr>
            <a:r>
              <a:rPr lang="es-ES_tradnl" sz="1200" dirty="0">
                <a:effectLst/>
                <a:latin typeface="Verdana Pro" panose="020B0604030504040204" pitchFamily="34" charset="0"/>
                <a:ea typeface="Times New Roman" panose="02020603050405020304" pitchFamily="18" charset="0"/>
              </a:rPr>
              <a:t>COFIDES, en línea con su estrategia de ofrecer instrumentos financieros adicionales a los de la banca comercial a través de productos “a medida” (capital, cuasi capital, deudas estructuradas, etc.) está potenciando un nuevo modelo de negocio basado en la inversión de impacto y la financiación sostenible. Esta estrategia tiene como objetivo principal incentivar una recuperación coherente con los Objetivos de Desarrollo Sostenible, en un contexto de especial riesgo para su consecución a nivel internacional. </a:t>
            </a:r>
            <a:endParaRPr lang="es-ES" sz="1200" dirty="0">
              <a:latin typeface="Verdana Pro" panose="020B0604030504040204" pitchFamily="34" charset="0"/>
              <a:ea typeface="Times New Roman" panose="02020603050405020304" pitchFamily="18" charset="0"/>
            </a:endParaRPr>
          </a:p>
          <a:p>
            <a:pPr marL="800100" lvl="1" indent="-342900" algn="just">
              <a:lnSpc>
                <a:spcPct val="115000"/>
              </a:lnSpc>
              <a:buFont typeface="Courier New" panose="02070309020205020404" pitchFamily="49" charset="0"/>
              <a:buChar char="o"/>
            </a:pPr>
            <a:endParaRPr lang="es-ES" sz="1200" dirty="0">
              <a:effectLst/>
              <a:latin typeface="Verdana Pro" panose="020B0604030504040204" pitchFamily="34" charset="0"/>
              <a:ea typeface="Times New Roman" panose="02020603050405020304" pitchFamily="18" charset="0"/>
            </a:endParaRPr>
          </a:p>
          <a:p>
            <a:pPr lvl="1" algn="just">
              <a:lnSpc>
                <a:spcPct val="115000"/>
              </a:lnSpc>
            </a:pPr>
            <a:r>
              <a:rPr lang="es-ES_tradnl" sz="1200" dirty="0">
                <a:effectLst/>
                <a:latin typeface="Verdana Pro" panose="020B0604030504040204" pitchFamily="34" charset="0"/>
                <a:ea typeface="Times New Roman" panose="02020603050405020304" pitchFamily="18" charset="0"/>
              </a:rPr>
              <a:t>	Así lo ponen de manifiesto las iniciativas de respuesta 	coordinadas con el conjunto de instituciones financieras 	internacionales, bancos de desarrollo multilaterales e 	instituciones financieras de desarrollo bilaterales (</a:t>
            </a:r>
            <a:r>
              <a:rPr lang="es-ES_tradnl" sz="1200" i="1" dirty="0" err="1">
                <a:effectLst/>
                <a:latin typeface="Verdana Pro" panose="020B0604030504040204" pitchFamily="34" charset="0"/>
                <a:ea typeface="Times New Roman" panose="02020603050405020304" pitchFamily="18" charset="0"/>
              </a:rPr>
              <a:t>Private</a:t>
            </a:r>
            <a:r>
              <a:rPr lang="es-ES_tradnl" sz="1200" i="1" dirty="0">
                <a:effectLst/>
                <a:latin typeface="Verdana Pro" panose="020B0604030504040204" pitchFamily="34" charset="0"/>
                <a:ea typeface="Times New Roman" panose="02020603050405020304" pitchFamily="18" charset="0"/>
              </a:rPr>
              <a:t> Sector 	</a:t>
            </a:r>
            <a:r>
              <a:rPr lang="es-ES_tradnl" sz="1200" i="1" dirty="0" err="1">
                <a:effectLst/>
                <a:latin typeface="Verdana Pro" panose="020B0604030504040204" pitchFamily="34" charset="0"/>
                <a:ea typeface="Times New Roman" panose="02020603050405020304" pitchFamily="18" charset="0"/>
              </a:rPr>
              <a:t>Roundtable</a:t>
            </a:r>
            <a:r>
              <a:rPr lang="es-ES_tradnl" sz="1200" dirty="0">
                <a:effectLst/>
                <a:latin typeface="Verdana Pro" panose="020B0604030504040204" pitchFamily="34" charset="0"/>
                <a:ea typeface="Times New Roman" panose="02020603050405020304" pitchFamily="18" charset="0"/>
              </a:rPr>
              <a:t>, liderada por IFC; </a:t>
            </a:r>
            <a:r>
              <a:rPr lang="es-ES_tradnl" sz="1200" i="1" dirty="0" err="1">
                <a:effectLst/>
                <a:latin typeface="Verdana Pro" panose="020B0604030504040204" pitchFamily="34" charset="0"/>
                <a:ea typeface="Times New Roman" panose="02020603050405020304" pitchFamily="18" charset="0"/>
              </a:rPr>
              <a:t>Team</a:t>
            </a:r>
            <a:r>
              <a:rPr lang="es-ES_tradnl" sz="1200" i="1" dirty="0">
                <a:effectLst/>
                <a:latin typeface="Verdana Pro" panose="020B0604030504040204" pitchFamily="34" charset="0"/>
                <a:ea typeface="Times New Roman" panose="02020603050405020304" pitchFamily="18" charset="0"/>
              </a:rPr>
              <a:t> </a:t>
            </a:r>
            <a:r>
              <a:rPr lang="es-ES_tradnl" sz="1200" i="1" dirty="0" err="1">
                <a:effectLst/>
                <a:latin typeface="Verdana Pro" panose="020B0604030504040204" pitchFamily="34" charset="0"/>
                <a:ea typeface="Times New Roman" panose="02020603050405020304" pitchFamily="18" charset="0"/>
              </a:rPr>
              <a:t>Europe</a:t>
            </a:r>
            <a:r>
              <a:rPr lang="es-ES_tradnl" sz="1200" dirty="0">
                <a:effectLst/>
                <a:latin typeface="Verdana Pro" panose="020B0604030504040204" pitchFamily="34" charset="0"/>
                <a:ea typeface="Times New Roman" panose="02020603050405020304" pitchFamily="18" charset="0"/>
              </a:rPr>
              <a:t>, promovida por la 	Comisión Europea; </a:t>
            </a:r>
            <a:r>
              <a:rPr lang="es-ES_tradnl" sz="1200" i="1" dirty="0" err="1">
                <a:effectLst/>
                <a:latin typeface="Verdana Pro" panose="020B0604030504040204" pitchFamily="34" charset="0"/>
                <a:ea typeface="Times New Roman" panose="02020603050405020304" pitchFamily="18" charset="0"/>
              </a:rPr>
              <a:t>Task</a:t>
            </a:r>
            <a:r>
              <a:rPr lang="es-ES_tradnl" sz="1200" i="1" dirty="0">
                <a:effectLst/>
                <a:latin typeface="Verdana Pro" panose="020B0604030504040204" pitchFamily="34" charset="0"/>
                <a:ea typeface="Times New Roman" panose="02020603050405020304" pitchFamily="18" charset="0"/>
              </a:rPr>
              <a:t> </a:t>
            </a:r>
            <a:r>
              <a:rPr lang="es-ES_tradnl" sz="1200" i="1" dirty="0" err="1">
                <a:effectLst/>
                <a:latin typeface="Verdana Pro" panose="020B0604030504040204" pitchFamily="34" charset="0"/>
                <a:ea typeface="Times New Roman" panose="02020603050405020304" pitchFamily="18" charset="0"/>
              </a:rPr>
              <a:t>Forces</a:t>
            </a:r>
            <a:r>
              <a:rPr lang="es-ES_tradnl" sz="1200" i="1" dirty="0">
                <a:effectLst/>
                <a:latin typeface="Verdana Pro" panose="020B0604030504040204" pitchFamily="34" charset="0"/>
                <a:ea typeface="Times New Roman" panose="02020603050405020304" pitchFamily="18" charset="0"/>
              </a:rPr>
              <a:t> </a:t>
            </a:r>
            <a:r>
              <a:rPr lang="es-ES_tradnl" sz="1200" dirty="0">
                <a:effectLst/>
                <a:latin typeface="Verdana Pro" panose="020B0604030504040204" pitchFamily="34" charset="0"/>
                <a:ea typeface="Times New Roman" panose="02020603050405020304" pitchFamily="18" charset="0"/>
              </a:rPr>
              <a:t>COVID, impulsadas por la 	asociación europea EDFI), en las que COFIDES ha venido 	participando en los últimos meses. Tales iniciativas tienen como 	objetivo establecer un compromiso renovado de cara al 	cumplimiento de la Agenda 2030 entre todas las instituciones 	financieras implicadas, así como una respuesta eficaz al 	conjunto del sector privado mediante instrumentos financieros 	adaptados a la nueva coyuntura.</a:t>
            </a:r>
            <a:endParaRPr lang="es-ES" sz="1200" dirty="0">
              <a:effectLst/>
              <a:latin typeface="Verdana Pro" panose="020B0604030504040204" pitchFamily="34" charset="0"/>
              <a:ea typeface="Times New Roman" panose="02020603050405020304" pitchFamily="18" charset="0"/>
            </a:endParaRPr>
          </a:p>
          <a:p>
            <a:pPr marL="547370" lvl="1" algn="just"/>
            <a:r>
              <a:rPr lang="es-ES_tradnl" sz="1200" b="1" u="none" strike="noStrike" dirty="0">
                <a:effectLst/>
                <a:latin typeface="Verdana Pro" panose="020B0604030504040204" pitchFamily="34" charset="0"/>
                <a:ea typeface="Times New Roman" panose="02020603050405020304" pitchFamily="18" charset="0"/>
              </a:rPr>
              <a:t> </a:t>
            </a: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800100" lvl="1" indent="-342900" algn="just">
              <a:lnSpc>
                <a:spcPct val="115000"/>
              </a:lnSpc>
              <a:buFont typeface="Courier New" panose="02070309020205020404" pitchFamily="49" charset="0"/>
              <a:buChar char="o"/>
            </a:pPr>
            <a:r>
              <a:rPr lang="es-ES" sz="1200" dirty="0">
                <a:effectLst/>
                <a:latin typeface="Verdana Pro" panose="020B0604030504040204" pitchFamily="34" charset="0"/>
                <a:ea typeface="Times New Roman" panose="02020603050405020304" pitchFamily="18" charset="0"/>
              </a:rPr>
              <a:t>Adicionalmente, COFIDES está trabajando en una nueva línea de financiación sostenible dirigida al refuerzo de la competitividad exterior de la economía española. Financiará inversión productiva con especial énfasis en los sectores de la sostenibilidad. Se utilizará ‘capital paciente’ y préstamos con carencia, de forma que las empresas puedan ejecutar sus proyectos de inversión productiva al tiempo que disfrutan de alivio financiero en el corto plazo.</a:t>
            </a:r>
          </a:p>
          <a:p>
            <a:pPr algn="just">
              <a:tabLst>
                <a:tab pos="1381125" algn="l"/>
              </a:tabLst>
            </a:pP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p:txBody>
      </p:sp>
      <p:sp>
        <p:nvSpPr>
          <p:cNvPr id="4" name="CuadroTexto 3">
            <a:extLst>
              <a:ext uri="{FF2B5EF4-FFF2-40B4-BE49-F238E27FC236}">
                <a16:creationId xmlns:a16="http://schemas.microsoft.com/office/drawing/2014/main" id="{14C18075-1144-4E02-85F4-0C0482DB35E6}"/>
              </a:ext>
            </a:extLst>
          </p:cNvPr>
          <p:cNvSpPr txBox="1"/>
          <p:nvPr/>
        </p:nvSpPr>
        <p:spPr>
          <a:xfrm>
            <a:off x="6421130" y="9659414"/>
            <a:ext cx="374475" cy="184666"/>
          </a:xfrm>
          <a:prstGeom prst="rect">
            <a:avLst/>
          </a:prstGeom>
          <a:noFill/>
        </p:spPr>
        <p:txBody>
          <a:bodyPr wrap="square" rtlCol="0">
            <a:spAutoFit/>
          </a:bodyPr>
          <a:lstStyle/>
          <a:p>
            <a:pPr algn="r"/>
            <a:r>
              <a:rPr lang="es-ES" sz="600" dirty="0"/>
              <a:t>27</a:t>
            </a:r>
          </a:p>
        </p:txBody>
      </p:sp>
    </p:spTree>
    <p:extLst>
      <p:ext uri="{BB962C8B-B14F-4D97-AF65-F5344CB8AC3E}">
        <p14:creationId xmlns:p14="http://schemas.microsoft.com/office/powerpoint/2010/main" val="2627443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iagrama de flujo: proceso 14">
            <a:extLst>
              <a:ext uri="{FF2B5EF4-FFF2-40B4-BE49-F238E27FC236}">
                <a16:creationId xmlns:a16="http://schemas.microsoft.com/office/drawing/2014/main" id="{AC6EAAB3-B998-4F22-98EE-619C18DF8EE1}"/>
              </a:ext>
            </a:extLst>
          </p:cNvPr>
          <p:cNvSpPr/>
          <p:nvPr/>
        </p:nvSpPr>
        <p:spPr>
          <a:xfrm>
            <a:off x="379307" y="1444293"/>
            <a:ext cx="574196" cy="609600"/>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Diagrama de flujo: proceso 12">
            <a:extLst>
              <a:ext uri="{FF2B5EF4-FFF2-40B4-BE49-F238E27FC236}">
                <a16:creationId xmlns:a16="http://schemas.microsoft.com/office/drawing/2014/main" id="{29064143-50C3-447B-B32F-7DFC1D18AD33}"/>
              </a:ext>
            </a:extLst>
          </p:cNvPr>
          <p:cNvSpPr/>
          <p:nvPr/>
        </p:nvSpPr>
        <p:spPr>
          <a:xfrm>
            <a:off x="1028700" y="1444293"/>
            <a:ext cx="5419726" cy="609600"/>
          </a:xfrm>
          <a:prstGeom prst="flowChartProcess">
            <a:avLst/>
          </a:prstGeom>
          <a:solidFill>
            <a:srgbClr val="CC2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9" name="Rectángulo 8">
            <a:extLst>
              <a:ext uri="{FF2B5EF4-FFF2-40B4-BE49-F238E27FC236}">
                <a16:creationId xmlns:a16="http://schemas.microsoft.com/office/drawing/2014/main" id="{636F61EE-5975-463E-86AF-9C3651334590}"/>
              </a:ext>
            </a:extLst>
          </p:cNvPr>
          <p:cNvSpPr/>
          <p:nvPr/>
        </p:nvSpPr>
        <p:spPr>
          <a:xfrm>
            <a:off x="379307" y="2670320"/>
            <a:ext cx="5964343" cy="3681392"/>
          </a:xfrm>
          <a:prstGeom prst="rect">
            <a:avLst/>
          </a:prstGeom>
        </p:spPr>
        <p:txBody>
          <a:bodyPr wrap="square">
            <a:spAutoFit/>
          </a:bodyPr>
          <a:lstStyle/>
          <a:p>
            <a:pPr marL="914400" algn="just">
              <a:lnSpc>
                <a:spcPct val="115000"/>
              </a:lnSpc>
              <a:spcAft>
                <a:spcPts val="0"/>
              </a:spcAft>
            </a:pPr>
            <a:endParaRPr lang="es-ES" sz="1200" dirty="0">
              <a:solidFill>
                <a:schemeClr val="tx1">
                  <a:lumMod val="75000"/>
                  <a:lumOff val="25000"/>
                </a:schemeClr>
              </a:solidFill>
              <a:latin typeface="Verdana Pro" panose="020B0604030504040204" pitchFamily="34" charset="0"/>
              <a:ea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es-ES" sz="1200" b="1" dirty="0">
                <a:solidFill>
                  <a:schemeClr val="tx1">
                    <a:lumMod val="75000"/>
                    <a:lumOff val="25000"/>
                  </a:schemeClr>
                </a:solidFill>
                <a:latin typeface="Verdana Pro" panose="020B0604030504040204" pitchFamily="34" charset="0"/>
                <a:ea typeface="Times New Roman" panose="02020603050405020304" pitchFamily="18" charset="0"/>
              </a:rPr>
              <a:t>La internacionalización de la economía española ha mantenido su senda expansiva hasta 2019</a:t>
            </a:r>
            <a:r>
              <a:rPr lang="es-ES" sz="1200" dirty="0">
                <a:solidFill>
                  <a:schemeClr val="tx1">
                    <a:lumMod val="75000"/>
                    <a:lumOff val="25000"/>
                  </a:schemeClr>
                </a:solidFill>
                <a:latin typeface="Verdana Pro" panose="020B0604030504040204" pitchFamily="34" charset="0"/>
                <a:ea typeface="Times New Roman" panose="02020603050405020304" pitchFamily="18" charset="0"/>
              </a:rPr>
              <a:t>:</a:t>
            </a:r>
          </a:p>
          <a:p>
            <a:pPr marL="457200" algn="just">
              <a:lnSpc>
                <a:spcPct val="115000"/>
              </a:lnSpc>
              <a:spcAft>
                <a:spcPts val="0"/>
              </a:spcAft>
            </a:pPr>
            <a:r>
              <a:rPr lang="es-ES" sz="1200" dirty="0">
                <a:solidFill>
                  <a:schemeClr val="tx1">
                    <a:lumMod val="75000"/>
                    <a:lumOff val="25000"/>
                  </a:schemeClr>
                </a:solidFill>
                <a:latin typeface="Verdana Pro" panose="020B0604030504040204" pitchFamily="34" charset="0"/>
                <a:ea typeface="Times New Roman" panose="02020603050405020304" pitchFamily="18" charset="0"/>
              </a:rPr>
              <a:t> </a:t>
            </a:r>
          </a:p>
          <a:p>
            <a:pPr marL="800100" lvl="1" indent="-342900" algn="just">
              <a:lnSpc>
                <a:spcPct val="115000"/>
              </a:lnSpc>
              <a:buFont typeface="Courier New" panose="02070309020205020404" pitchFamily="49" charset="0"/>
              <a:buChar char="o"/>
            </a:pPr>
            <a:r>
              <a:rPr lang="es-ES" sz="1200" dirty="0">
                <a:solidFill>
                  <a:schemeClr val="tx1">
                    <a:lumMod val="75000"/>
                    <a:lumOff val="25000"/>
                  </a:schemeClr>
                </a:solidFill>
                <a:latin typeface="Verdana Pro" panose="020B0604030504040204" pitchFamily="34" charset="0"/>
              </a:rPr>
              <a:t>España ocupa la primera posición en el informe </a:t>
            </a:r>
            <a:r>
              <a:rPr lang="es-ES" sz="1200" i="1" dirty="0" err="1">
                <a:solidFill>
                  <a:schemeClr val="tx1">
                    <a:lumMod val="75000"/>
                    <a:lumOff val="25000"/>
                  </a:schemeClr>
                </a:solidFill>
                <a:latin typeface="Verdana Pro" panose="020B0604030504040204" pitchFamily="34" charset="0"/>
              </a:rPr>
              <a:t>Doing</a:t>
            </a:r>
            <a:r>
              <a:rPr lang="es-ES" sz="1200" i="1" dirty="0">
                <a:solidFill>
                  <a:schemeClr val="tx1">
                    <a:lumMod val="75000"/>
                    <a:lumOff val="25000"/>
                  </a:schemeClr>
                </a:solidFill>
                <a:latin typeface="Verdana Pro" panose="020B0604030504040204" pitchFamily="34" charset="0"/>
              </a:rPr>
              <a:t> Business </a:t>
            </a:r>
            <a:r>
              <a:rPr lang="es-ES" sz="1200" dirty="0">
                <a:solidFill>
                  <a:schemeClr val="tx1">
                    <a:lumMod val="75000"/>
                    <a:lumOff val="25000"/>
                  </a:schemeClr>
                </a:solidFill>
                <a:latin typeface="Verdana Pro" panose="020B0604030504040204" pitchFamily="34" charset="0"/>
              </a:rPr>
              <a:t>2020 del Banco Mundial en el área de comercio internacional, posición que alcanza por quinto año consecutivo y que comparte con otros 16 países de la UE.</a:t>
            </a:r>
          </a:p>
          <a:p>
            <a:pPr marL="800100" lvl="1" indent="-342900" algn="just">
              <a:lnSpc>
                <a:spcPct val="115000"/>
              </a:lnSpc>
              <a:buFont typeface="Courier New" panose="02070309020205020404" pitchFamily="49" charset="0"/>
              <a:buChar char="o"/>
            </a:pPr>
            <a:endParaRPr lang="es-ES" sz="1200" dirty="0">
              <a:solidFill>
                <a:schemeClr val="tx1">
                  <a:lumMod val="75000"/>
                  <a:lumOff val="25000"/>
                </a:schemeClr>
              </a:solidFill>
              <a:latin typeface="Verdana Pro" panose="020B0604030504040204" pitchFamily="34" charset="0"/>
              <a:ea typeface="Times New Roman" panose="02020603050405020304" pitchFamily="18" charset="0"/>
            </a:endParaRPr>
          </a:p>
          <a:p>
            <a:pPr marL="800100" lvl="1" indent="-342900" algn="just">
              <a:lnSpc>
                <a:spcPct val="115000"/>
              </a:lnSpc>
              <a:buFont typeface="Courier New" panose="02070309020205020404" pitchFamily="49" charset="0"/>
              <a:buChar char="o"/>
            </a:pPr>
            <a:r>
              <a:rPr lang="es-ES" sz="1200" dirty="0">
                <a:solidFill>
                  <a:schemeClr val="tx1">
                    <a:lumMod val="75000"/>
                    <a:lumOff val="25000"/>
                  </a:schemeClr>
                </a:solidFill>
                <a:latin typeface="Verdana Pro" panose="020B0604030504040204" pitchFamily="34" charset="0"/>
              </a:rPr>
              <a:t>El grado de apertura de la economía española, calculado como la suma de exportaciones e importaciones de bienes y servicios respecto al PIB, se situó en 2019 en el 66,8%. Son prácticamente 20 puntos más que en 2009 y 9 puntos más que el máximo previo a la crisis en 2007. Esta apertura es superior a la de Italia, Francia o el Reino Unido, y también lo es si consideramos solo las exportaciones de bienes y servicios respecto al PIB (34,9%). </a:t>
            </a:r>
          </a:p>
        </p:txBody>
      </p:sp>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a:solidFill>
                  <a:srgbClr val="003A3C"/>
                </a:solidFill>
                <a:latin typeface="Verdana Pro" panose="020B0604030504040204" pitchFamily="34" charset="0"/>
                <a:cs typeface="Kartika" panose="020B0502040204020203" pitchFamily="18" charset="0"/>
              </a:rPr>
              <a:t>Plan 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12" name="CuadroTexto 11">
            <a:extLst>
              <a:ext uri="{FF2B5EF4-FFF2-40B4-BE49-F238E27FC236}">
                <a16:creationId xmlns:a16="http://schemas.microsoft.com/office/drawing/2014/main" id="{8029B81D-F939-49BB-932E-09AB2953F9C3}"/>
              </a:ext>
            </a:extLst>
          </p:cNvPr>
          <p:cNvSpPr txBox="1"/>
          <p:nvPr/>
        </p:nvSpPr>
        <p:spPr>
          <a:xfrm>
            <a:off x="1132041" y="1461518"/>
            <a:ext cx="5285371" cy="646331"/>
          </a:xfrm>
          <a:prstGeom prst="rect">
            <a:avLst/>
          </a:prstGeom>
          <a:noFill/>
        </p:spPr>
        <p:txBody>
          <a:bodyPr wrap="square" rtlCol="0">
            <a:spAutoFit/>
          </a:bodyPr>
          <a:lstStyle/>
          <a:p>
            <a:r>
              <a:rPr lang="es-ES_tradnl" sz="1200" b="1" dirty="0">
                <a:solidFill>
                  <a:schemeClr val="bg1"/>
                </a:solidFill>
                <a:latin typeface="Verdana Pro" panose="020B0604030504040204" pitchFamily="34" charset="0"/>
                <a:cs typeface="Kartika" panose="020B0502040204020203" pitchFamily="18" charset="0"/>
              </a:rPr>
              <a:t>REFLEXIONES SOBRE EL IMPACTO DE LA CRISIS DEL COVID-19 SOBRE EL COMERCIO EXTERIOR</a:t>
            </a:r>
            <a:endParaRPr lang="es-ES" sz="1200" b="1" dirty="0">
              <a:solidFill>
                <a:schemeClr val="bg1"/>
              </a:solidFill>
              <a:latin typeface="Verdana Pro" panose="020B0604030504040204" pitchFamily="34" charset="0"/>
              <a:cs typeface="Kartika" panose="020B0502040204020203" pitchFamily="18" charset="0"/>
            </a:endParaRPr>
          </a:p>
          <a:p>
            <a:endParaRPr lang="es-ES" sz="1200" dirty="0">
              <a:solidFill>
                <a:schemeClr val="bg1"/>
              </a:solidFill>
            </a:endParaRPr>
          </a:p>
        </p:txBody>
      </p:sp>
      <p:sp>
        <p:nvSpPr>
          <p:cNvPr id="14" name="CuadroTexto 13">
            <a:extLst>
              <a:ext uri="{FF2B5EF4-FFF2-40B4-BE49-F238E27FC236}">
                <a16:creationId xmlns:a16="http://schemas.microsoft.com/office/drawing/2014/main" id="{51C0B3EE-F6B3-4DC8-94C0-654AD624B2F8}"/>
              </a:ext>
            </a:extLst>
          </p:cNvPr>
          <p:cNvSpPr txBox="1"/>
          <p:nvPr/>
        </p:nvSpPr>
        <p:spPr>
          <a:xfrm>
            <a:off x="409574" y="1302782"/>
            <a:ext cx="535724" cy="923330"/>
          </a:xfrm>
          <a:prstGeom prst="rect">
            <a:avLst/>
          </a:prstGeom>
          <a:noFill/>
        </p:spPr>
        <p:txBody>
          <a:bodyPr wrap="none" rtlCol="0">
            <a:spAutoFit/>
          </a:bodyPr>
          <a:lstStyle/>
          <a:p>
            <a:r>
              <a:rPr lang="es-ES" sz="5400" b="1" dirty="0">
                <a:solidFill>
                  <a:schemeClr val="bg1"/>
                </a:solidFill>
              </a:rPr>
              <a:t>1</a:t>
            </a:r>
          </a:p>
        </p:txBody>
      </p:sp>
      <p:sp>
        <p:nvSpPr>
          <p:cNvPr id="16" name="CuadroTexto 15">
            <a:extLst>
              <a:ext uri="{FF2B5EF4-FFF2-40B4-BE49-F238E27FC236}">
                <a16:creationId xmlns:a16="http://schemas.microsoft.com/office/drawing/2014/main" id="{F66075F7-3DF5-45D4-A241-9F36D49659A3}"/>
              </a:ext>
            </a:extLst>
          </p:cNvPr>
          <p:cNvSpPr txBox="1"/>
          <p:nvPr/>
        </p:nvSpPr>
        <p:spPr>
          <a:xfrm>
            <a:off x="1023181" y="2282422"/>
            <a:ext cx="5425246" cy="461665"/>
          </a:xfrm>
          <a:prstGeom prst="rect">
            <a:avLst/>
          </a:prstGeom>
          <a:solidFill>
            <a:schemeClr val="bg2"/>
          </a:solidFill>
        </p:spPr>
        <p:txBody>
          <a:bodyPr wrap="square" rtlCol="0">
            <a:spAutoFit/>
          </a:bodyPr>
          <a:lstStyle/>
          <a:p>
            <a:r>
              <a:rPr lang="es-ES" sz="1200" b="1" dirty="0">
                <a:solidFill>
                  <a:srgbClr val="003A3C"/>
                </a:solidFill>
                <a:latin typeface="Verdana Pro" panose="020B0604030504040204" pitchFamily="34" charset="0"/>
                <a:ea typeface="Times New Roman" panose="02020603050405020304" pitchFamily="18" charset="0"/>
              </a:rPr>
              <a:t>1.1	IMPORTANCIA DEL SECTOR EXTERIOR ESPAÑOL </a:t>
            </a:r>
          </a:p>
          <a:p>
            <a:endParaRPr lang="es-ES" sz="1200" b="1" dirty="0">
              <a:solidFill>
                <a:srgbClr val="003A3C"/>
              </a:solidFill>
            </a:endParaRPr>
          </a:p>
        </p:txBody>
      </p:sp>
      <p:pic>
        <p:nvPicPr>
          <p:cNvPr id="19" name="Imagen 18">
            <a:extLst>
              <a:ext uri="{FF2B5EF4-FFF2-40B4-BE49-F238E27FC236}">
                <a16:creationId xmlns:a16="http://schemas.microsoft.com/office/drawing/2014/main" id="{B751EB3D-0661-44C7-9EDD-846A8D53415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32041" y="6663559"/>
            <a:ext cx="5113020" cy="2590800"/>
          </a:xfrm>
          <a:prstGeom prst="rect">
            <a:avLst/>
          </a:prstGeom>
          <a:noFill/>
          <a:ln>
            <a:noFill/>
          </a:ln>
        </p:spPr>
      </p:pic>
      <p:sp>
        <p:nvSpPr>
          <p:cNvPr id="3" name="CuadroTexto 2">
            <a:extLst>
              <a:ext uri="{FF2B5EF4-FFF2-40B4-BE49-F238E27FC236}">
                <a16:creationId xmlns:a16="http://schemas.microsoft.com/office/drawing/2014/main" id="{A802E92B-D0BB-45AC-A9B9-848A73966C05}"/>
              </a:ext>
            </a:extLst>
          </p:cNvPr>
          <p:cNvSpPr txBox="1"/>
          <p:nvPr/>
        </p:nvSpPr>
        <p:spPr>
          <a:xfrm>
            <a:off x="6421130" y="9659414"/>
            <a:ext cx="374475" cy="184666"/>
          </a:xfrm>
          <a:prstGeom prst="rect">
            <a:avLst/>
          </a:prstGeom>
          <a:noFill/>
        </p:spPr>
        <p:txBody>
          <a:bodyPr wrap="square" rtlCol="0">
            <a:spAutoFit/>
          </a:bodyPr>
          <a:lstStyle/>
          <a:p>
            <a:pPr algn="r"/>
            <a:r>
              <a:rPr lang="es-ES" sz="600" dirty="0"/>
              <a:t>1</a:t>
            </a:r>
          </a:p>
        </p:txBody>
      </p:sp>
    </p:spTree>
    <p:extLst>
      <p:ext uri="{BB962C8B-B14F-4D97-AF65-F5344CB8AC3E}">
        <p14:creationId xmlns:p14="http://schemas.microsoft.com/office/powerpoint/2010/main" val="849369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a:solidFill>
                  <a:srgbClr val="003A3C"/>
                </a:solidFill>
                <a:latin typeface="Verdana Pro" panose="020B0604030504040204" pitchFamily="34" charset="0"/>
                <a:cs typeface="Kartika" panose="020B0502040204020203" pitchFamily="18" charset="0"/>
              </a:rPr>
              <a:t>Plan 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5" name="CuadroTexto 4">
            <a:extLst>
              <a:ext uri="{FF2B5EF4-FFF2-40B4-BE49-F238E27FC236}">
                <a16:creationId xmlns:a16="http://schemas.microsoft.com/office/drawing/2014/main" id="{595AACD6-4C84-4B92-977D-2B505EAEE97A}"/>
              </a:ext>
            </a:extLst>
          </p:cNvPr>
          <p:cNvSpPr txBox="1"/>
          <p:nvPr/>
        </p:nvSpPr>
        <p:spPr>
          <a:xfrm>
            <a:off x="336782" y="1145264"/>
            <a:ext cx="6184435" cy="8615051"/>
          </a:xfrm>
          <a:prstGeom prst="rect">
            <a:avLst/>
          </a:prstGeom>
          <a:noFill/>
        </p:spPr>
        <p:txBody>
          <a:bodyPr wrap="square">
            <a:spAutoFit/>
          </a:bodyPr>
          <a:lstStyle/>
          <a:p>
            <a:pPr marL="180340" algn="just">
              <a:lnSpc>
                <a:spcPct val="110000"/>
              </a:lnSpc>
              <a:spcAft>
                <a:spcPts val="600"/>
              </a:spcAft>
            </a:pPr>
            <a:r>
              <a:rPr lang="es-ES_tradnl" sz="1200" b="1" dirty="0">
                <a:effectLst/>
                <a:latin typeface="Verdana Pro" panose="020B0604030504040204" pitchFamily="34" charset="0"/>
                <a:ea typeface="Times New Roman" panose="02020603050405020304" pitchFamily="18" charset="0"/>
              </a:rPr>
              <a:t>1.3. MAXIMIZAR LAS OPORTUNIDADES QUE BRINDAN LOS ACUERDOS COMERCIALES DE LA UE </a:t>
            </a:r>
            <a:endParaRPr lang="es-ES" sz="1200" dirty="0">
              <a:effectLst/>
              <a:latin typeface="Verdana Pro" panose="020B0604030504040204" pitchFamily="34" charset="0"/>
              <a:ea typeface="Times New Roman" panose="02020603050405020304" pitchFamily="18" charset="0"/>
            </a:endParaRPr>
          </a:p>
          <a:p>
            <a:pPr algn="just">
              <a:lnSpc>
                <a:spcPct val="110000"/>
              </a:lnSpc>
            </a:pPr>
            <a:r>
              <a:rPr lang="es-ES_tradnl" sz="1200" i="1"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180340" algn="just">
              <a:lnSpc>
                <a:spcPct val="115000"/>
              </a:lnSpc>
            </a:pPr>
            <a:r>
              <a:rPr lang="es-ES_tradnl" sz="1200" dirty="0">
                <a:effectLst/>
                <a:latin typeface="Verdana Pro" panose="020B0604030504040204" pitchFamily="34" charset="0"/>
                <a:ea typeface="Times New Roman" panose="02020603050405020304" pitchFamily="18" charset="0"/>
              </a:rPr>
              <a:t>Un elemento para mitigar el impacto del COVID-19 en el sector exterior español es aprovechar en mayor medida las oportunidades y ventajas que ofrece la extensa red de acuerdos comerciales en vigor que tiene la Unión Europea con 80 países terceros. Resulta un elemento de extraordinario valor a la hora de conseguir un acceso privilegiado en terceros mercados para las empresas españolas y contribuir de este modo a diversificar geográficamente nuestro sector exterior y discutir barreras comerciales. Por ello, desde la Dirección General de Política Comercial se recibe con satisfacción la entrada en vigor del Acuerdo de Libre Comercio con Vietnam el pasado 1 de agosto. </a:t>
            </a:r>
            <a:endParaRPr lang="es-ES" sz="1200" dirty="0">
              <a:effectLst/>
              <a:latin typeface="Verdana Pro" panose="020B0604030504040204" pitchFamily="34" charset="0"/>
              <a:ea typeface="Times New Roman" panose="02020603050405020304" pitchFamily="18" charset="0"/>
            </a:endParaRPr>
          </a:p>
          <a:p>
            <a:pPr algn="just">
              <a:lnSpc>
                <a:spcPct val="115000"/>
              </a:lnSpc>
            </a:pP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180340" algn="just">
              <a:lnSpc>
                <a:spcPct val="115000"/>
              </a:lnSpc>
            </a:pPr>
            <a:r>
              <a:rPr lang="es-ES_tradnl" sz="1200" dirty="0">
                <a:effectLst/>
                <a:latin typeface="Verdana Pro" panose="020B0604030504040204" pitchFamily="34" charset="0"/>
                <a:ea typeface="Times New Roman" panose="02020603050405020304" pitchFamily="18" charset="0"/>
              </a:rPr>
              <a:t>Con el objetivo de difundir las oportunidades y ventajas de los acuerdos comerciales y de los instrumentos disponibles para la detección y eliminación de barreras comerciales, la Secretaría de Estado de Comercio está realizando las siguientes acciones:</a:t>
            </a:r>
            <a:endParaRPr lang="es-ES" sz="1200" dirty="0">
              <a:effectLst/>
              <a:latin typeface="Verdana Pro" panose="020B0604030504040204" pitchFamily="34" charset="0"/>
              <a:ea typeface="Times New Roman" panose="02020603050405020304" pitchFamily="18" charset="0"/>
            </a:endParaRPr>
          </a:p>
          <a:p>
            <a:pPr algn="just">
              <a:lnSpc>
                <a:spcPct val="115000"/>
              </a:lnSpc>
              <a:tabLst>
                <a:tab pos="2266950" algn="l"/>
              </a:tabLst>
            </a:pP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s-ES_tradnl" sz="1200" dirty="0">
                <a:effectLst/>
                <a:latin typeface="Verdana Pro" panose="020B0604030504040204" pitchFamily="34" charset="0"/>
                <a:ea typeface="Times New Roman" panose="02020603050405020304" pitchFamily="18" charset="0"/>
              </a:rPr>
              <a:t>Organización de seminarios, jornadas informáticas, </a:t>
            </a:r>
            <a:r>
              <a:rPr lang="es-ES_tradnl" sz="1200" dirty="0" err="1">
                <a:effectLst/>
                <a:latin typeface="Verdana Pro" panose="020B0604030504040204" pitchFamily="34" charset="0"/>
                <a:ea typeface="Times New Roman" panose="02020603050405020304" pitchFamily="18" charset="0"/>
              </a:rPr>
              <a:t>webinars</a:t>
            </a:r>
            <a:r>
              <a:rPr lang="es-ES_tradnl" sz="1200" dirty="0">
                <a:effectLst/>
                <a:latin typeface="Verdana Pro" panose="020B0604030504040204" pitchFamily="34" charset="0"/>
                <a:ea typeface="Times New Roman" panose="02020603050405020304" pitchFamily="18" charset="0"/>
              </a:rPr>
              <a:t>, además de incrementar la participación en otros eventos. En estos seminarios y jornadas, las autoridades comerciales españolas ofrecen completa información sobre el contenido de los acuerdos comerciales y sus ventajas. Entre otras cosas, se informa a las empresas sobre las preferencias comerciales acordadas y cómo pueden beneficiarse de las mismas, los mecanismos previstos para facilitar la exportación e importación o los instrumentos para la detección y eliminación de barreras comerciales y cómo emplearlos. </a:t>
            </a:r>
            <a:endParaRPr lang="es-ES" sz="1200" dirty="0">
              <a:effectLst/>
              <a:latin typeface="Verdana Pro" panose="020B0604030504040204" pitchFamily="34" charset="0"/>
              <a:ea typeface="Times New Roman" panose="02020603050405020304" pitchFamily="18" charset="0"/>
            </a:endParaRPr>
          </a:p>
          <a:p>
            <a:pPr marL="457200" algn="just">
              <a:lnSpc>
                <a:spcPct val="115000"/>
              </a:lnSpc>
            </a:pP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s-ES_tradnl" sz="1200" dirty="0">
                <a:effectLst/>
                <a:latin typeface="Verdana Pro" panose="020B0604030504040204" pitchFamily="34" charset="0"/>
                <a:ea typeface="Times New Roman" panose="02020603050405020304" pitchFamily="18" charset="0"/>
              </a:rPr>
              <a:t>Se fomenta la comunicación online con información y píldoras informativas ad hoc en la nueva página web de la Secretaría de Estado de Comercio sobre las oportunidades de los acuerdos comerciales más importantes para las empresas españolas. El lanzamiento de la nueva web de la Secretaría de Estado de Comercio resulta fundamental en esta estrategia de promover una mayor comunicación en línea, al ser una web actualizada, más moderna y accesible en sus contenidos para los operadores y administrados en general. En particular, la sección de </a:t>
            </a:r>
            <a:r>
              <a:rPr lang="es-ES_tradnl" sz="1200" b="1" dirty="0">
                <a:effectLst/>
                <a:latin typeface="Verdana Pro" panose="020B0604030504040204" pitchFamily="34" charset="0"/>
                <a:ea typeface="Times New Roman" panose="02020603050405020304" pitchFamily="18" charset="0"/>
              </a:rPr>
              <a:t>Canal País</a:t>
            </a:r>
            <a:r>
              <a:rPr lang="es-ES_tradnl" sz="1200" dirty="0">
                <a:effectLst/>
                <a:latin typeface="Verdana Pro" panose="020B0604030504040204" pitchFamily="34" charset="0"/>
                <a:ea typeface="Times New Roman" panose="02020603050405020304" pitchFamily="18" charset="0"/>
              </a:rPr>
              <a:t> ofrece información actualizada, aglutinando información técnica así como de las Oficinas Económicas y Comerciales, ofreciendo una ventana única y global al operador.</a:t>
            </a:r>
            <a:endParaRPr lang="es-ES" sz="1200" dirty="0">
              <a:effectLst/>
              <a:latin typeface="Verdana Pro" panose="020B0604030504040204" pitchFamily="34" charset="0"/>
              <a:ea typeface="Times New Roman" panose="02020603050405020304" pitchFamily="18" charset="0"/>
            </a:endParaRPr>
          </a:p>
        </p:txBody>
      </p:sp>
      <p:sp>
        <p:nvSpPr>
          <p:cNvPr id="4" name="CuadroTexto 3">
            <a:extLst>
              <a:ext uri="{FF2B5EF4-FFF2-40B4-BE49-F238E27FC236}">
                <a16:creationId xmlns:a16="http://schemas.microsoft.com/office/drawing/2014/main" id="{90968787-B82A-4FE3-9EFA-D062CAB3824D}"/>
              </a:ext>
            </a:extLst>
          </p:cNvPr>
          <p:cNvSpPr txBox="1"/>
          <p:nvPr/>
        </p:nvSpPr>
        <p:spPr>
          <a:xfrm>
            <a:off x="6421130" y="9659414"/>
            <a:ext cx="374475" cy="184666"/>
          </a:xfrm>
          <a:prstGeom prst="rect">
            <a:avLst/>
          </a:prstGeom>
          <a:noFill/>
        </p:spPr>
        <p:txBody>
          <a:bodyPr wrap="square" rtlCol="0">
            <a:spAutoFit/>
          </a:bodyPr>
          <a:lstStyle/>
          <a:p>
            <a:pPr algn="r"/>
            <a:r>
              <a:rPr lang="es-ES" sz="600" dirty="0"/>
              <a:t>28</a:t>
            </a:r>
          </a:p>
        </p:txBody>
      </p:sp>
    </p:spTree>
    <p:extLst>
      <p:ext uri="{BB962C8B-B14F-4D97-AF65-F5344CB8AC3E}">
        <p14:creationId xmlns:p14="http://schemas.microsoft.com/office/powerpoint/2010/main" val="3134575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a:solidFill>
                  <a:srgbClr val="003A3C"/>
                </a:solidFill>
                <a:latin typeface="Verdana Pro" panose="020B0604030504040204" pitchFamily="34" charset="0"/>
                <a:cs typeface="Kartika" panose="020B0502040204020203" pitchFamily="18" charset="0"/>
              </a:rPr>
              <a:t>Plan 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2" name="CuadroTexto 1">
            <a:extLst>
              <a:ext uri="{FF2B5EF4-FFF2-40B4-BE49-F238E27FC236}">
                <a16:creationId xmlns:a16="http://schemas.microsoft.com/office/drawing/2014/main" id="{BDD34E15-AC9B-420B-88EB-619338B4675D}"/>
              </a:ext>
            </a:extLst>
          </p:cNvPr>
          <p:cNvSpPr txBox="1"/>
          <p:nvPr/>
        </p:nvSpPr>
        <p:spPr>
          <a:xfrm>
            <a:off x="409947" y="1212818"/>
            <a:ext cx="6038105" cy="495905"/>
          </a:xfrm>
          <a:prstGeom prst="rect">
            <a:avLst/>
          </a:prstGeom>
          <a:solidFill>
            <a:schemeClr val="bg2"/>
          </a:solidFill>
        </p:spPr>
        <p:txBody>
          <a:bodyPr wrap="square">
            <a:spAutoFit/>
          </a:bodyPr>
          <a:lstStyle/>
          <a:p>
            <a:pPr algn="just">
              <a:lnSpc>
                <a:spcPct val="115000"/>
              </a:lnSpc>
            </a:pPr>
            <a:r>
              <a:rPr lang="es-ES_tradnl" sz="1200" b="1" dirty="0">
                <a:solidFill>
                  <a:srgbClr val="C00000"/>
                </a:solidFill>
                <a:effectLst/>
                <a:latin typeface="Verdana Pro" panose="020B0604030504040204" pitchFamily="34" charset="0"/>
                <a:ea typeface="Times New Roman" panose="02020603050405020304" pitchFamily="18" charset="0"/>
              </a:rPr>
              <a:t>OBJETIVO 2: PROMOVER LA IMAGEN DE ESPAÑA ASOCIADA A LA COMPETITIVIDAD Y A LA EXCELENCIA PRODUCTIVA  </a:t>
            </a:r>
            <a:endParaRPr lang="es-ES" sz="1200" dirty="0">
              <a:solidFill>
                <a:srgbClr val="C00000"/>
              </a:solidFill>
              <a:effectLst/>
              <a:latin typeface="Verdana Pro" panose="020B0604030504040204" pitchFamily="34" charset="0"/>
              <a:ea typeface="Times New Roman" panose="02020603050405020304" pitchFamily="18" charset="0"/>
            </a:endParaRPr>
          </a:p>
        </p:txBody>
      </p:sp>
      <p:sp>
        <p:nvSpPr>
          <p:cNvPr id="7" name="CuadroTexto 6">
            <a:extLst>
              <a:ext uri="{FF2B5EF4-FFF2-40B4-BE49-F238E27FC236}">
                <a16:creationId xmlns:a16="http://schemas.microsoft.com/office/drawing/2014/main" id="{6BC48EF2-38EC-4FDE-9C96-FAFD6299F71E}"/>
              </a:ext>
            </a:extLst>
          </p:cNvPr>
          <p:cNvSpPr txBox="1"/>
          <p:nvPr/>
        </p:nvSpPr>
        <p:spPr>
          <a:xfrm>
            <a:off x="409947" y="1839989"/>
            <a:ext cx="6144297" cy="6153992"/>
          </a:xfrm>
          <a:prstGeom prst="rect">
            <a:avLst/>
          </a:prstGeom>
          <a:noFill/>
        </p:spPr>
        <p:txBody>
          <a:bodyPr wrap="square">
            <a:spAutoFit/>
          </a:bodyPr>
          <a:lstStyle/>
          <a:p>
            <a:pPr algn="just">
              <a:lnSpc>
                <a:spcPct val="115000"/>
              </a:lnSpc>
            </a:pPr>
            <a:r>
              <a:rPr lang="es-ES_tradnl" sz="1200" dirty="0">
                <a:effectLst/>
                <a:latin typeface="Verdana Pro" panose="020B0604030504040204" pitchFamily="34" charset="0"/>
                <a:ea typeface="Times New Roman" panose="02020603050405020304" pitchFamily="18" charset="0"/>
              </a:rPr>
              <a:t>La imagen puede convertirse en un elemento estratégico en el marco del COVID-19 e inmediatamente posterior, en favor de </a:t>
            </a:r>
            <a:r>
              <a:rPr lang="es-ES_tradnl" sz="1200">
                <a:effectLst/>
                <a:latin typeface="Verdana Pro" panose="020B0604030504040204" pitchFamily="34" charset="0"/>
                <a:ea typeface="Times New Roman" panose="02020603050405020304" pitchFamily="18" charset="0"/>
              </a:rPr>
              <a:t>nuestros mercados. </a:t>
            </a:r>
            <a:endParaRPr lang="es-ES" sz="1200" dirty="0">
              <a:effectLst/>
              <a:latin typeface="Verdana Pro" panose="020B0604030504040204" pitchFamily="34" charset="0"/>
              <a:ea typeface="Times New Roman" panose="02020603050405020304" pitchFamily="18" charset="0"/>
            </a:endParaRPr>
          </a:p>
          <a:p>
            <a:pPr algn="just">
              <a:lnSpc>
                <a:spcPct val="115000"/>
              </a:lnSpc>
            </a:pP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algn="just">
              <a:lnSpc>
                <a:spcPct val="115000"/>
              </a:lnSpc>
            </a:pPr>
            <a:r>
              <a:rPr lang="es-ES_tradnl" sz="1200" dirty="0">
                <a:effectLst/>
                <a:latin typeface="Verdana Pro" panose="020B0604030504040204" pitchFamily="34" charset="0"/>
                <a:ea typeface="Times New Roman" panose="02020603050405020304" pitchFamily="18" charset="0"/>
              </a:rPr>
              <a:t>En este marco, la acción de ICEX se desarrolla en distintos frentes: </a:t>
            </a:r>
            <a:endParaRPr lang="es-ES" sz="1200" dirty="0">
              <a:effectLst/>
              <a:latin typeface="Verdana Pro" panose="020B0604030504040204" pitchFamily="34" charset="0"/>
              <a:ea typeface="Times New Roman" panose="02020603050405020304" pitchFamily="18" charset="0"/>
            </a:endParaRPr>
          </a:p>
          <a:p>
            <a:pPr algn="just">
              <a:lnSpc>
                <a:spcPct val="115000"/>
              </a:lnSpc>
            </a:pP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342900" lvl="0" indent="-342900" algn="just">
              <a:lnSpc>
                <a:spcPct val="115000"/>
              </a:lnSpc>
              <a:spcBef>
                <a:spcPts val="300"/>
              </a:spcBef>
              <a:spcAft>
                <a:spcPts val="300"/>
              </a:spcAft>
              <a:buFont typeface="Symbol" panose="05050102010706020507" pitchFamily="18" charset="2"/>
              <a:buChar char=""/>
            </a:pPr>
            <a:r>
              <a:rPr lang="es-ES" sz="1200" b="1" dirty="0">
                <a:effectLst/>
                <a:latin typeface="Verdana Pro" panose="020B0604030504040204" pitchFamily="34" charset="0"/>
                <a:ea typeface="Times New Roman" panose="02020603050405020304" pitchFamily="18" charset="0"/>
              </a:rPr>
              <a:t>Lanzamiento de estrategias de comunicación e imagen</a:t>
            </a:r>
            <a:r>
              <a:rPr lang="es-ES" sz="1200" dirty="0">
                <a:effectLst/>
                <a:latin typeface="Verdana Pro" panose="020B0604030504040204" pitchFamily="34" charset="0"/>
                <a:ea typeface="Times New Roman" panose="02020603050405020304" pitchFamily="18" charset="0"/>
              </a:rPr>
              <a:t>, en las que se optimizan los mensajes de responsabilidad corporativa, adaptación al COVID-19, posibilidades de inversión, etc. </a:t>
            </a:r>
          </a:p>
          <a:p>
            <a:pPr marL="228600" algn="just">
              <a:lnSpc>
                <a:spcPct val="115000"/>
              </a:lnSpc>
              <a:spcAft>
                <a:spcPts val="300"/>
              </a:spcAft>
            </a:pPr>
            <a:r>
              <a:rPr lang="es-ES" sz="1200" dirty="0">
                <a:effectLst/>
                <a:latin typeface="Verdana Pro" panose="020B0604030504040204" pitchFamily="34" charset="0"/>
                <a:ea typeface="Times New Roman" panose="02020603050405020304" pitchFamily="18" charset="0"/>
              </a:rPr>
              <a:t> </a:t>
            </a:r>
          </a:p>
          <a:p>
            <a:pPr marL="228600" algn="just">
              <a:lnSpc>
                <a:spcPct val="115000"/>
              </a:lnSpc>
            </a:pPr>
            <a:r>
              <a:rPr lang="es-ES" sz="1200" dirty="0">
                <a:effectLst/>
                <a:latin typeface="Verdana Pro" panose="020B0604030504040204" pitchFamily="34" charset="0"/>
                <a:ea typeface="Times New Roman" panose="02020603050405020304" pitchFamily="18" charset="0"/>
              </a:rPr>
              <a:t>A las campañas de imagen tradicionales de ICEX (plan de medios, planes generales o sectoriales con alto contenido de comunicación), se unen nuevas campañas sector-mercado en sectores fundamentalmente marquistas y en cuya imagen de marca se le atribuyen componentes muy asociados al origen español (gastronomía, vino, moda, hábitat…). Pueden ser de distintos tipos, </a:t>
            </a:r>
            <a:r>
              <a:rPr lang="es-ES" sz="1200" b="1" i="1" dirty="0">
                <a:effectLst/>
                <a:latin typeface="Verdana Pro" panose="020B0604030504040204" pitchFamily="34" charset="0"/>
                <a:ea typeface="Times New Roman" panose="02020603050405020304" pitchFamily="18" charset="0"/>
              </a:rPr>
              <a:t>puntuales</a:t>
            </a:r>
            <a:r>
              <a:rPr lang="es-ES" sz="1200" dirty="0">
                <a:effectLst/>
                <a:latin typeface="Verdana Pro" panose="020B0604030504040204" pitchFamily="34" charset="0"/>
                <a:ea typeface="Times New Roman" panose="02020603050405020304" pitchFamily="18" charset="0"/>
              </a:rPr>
              <a:t>, muy vinculados con los sectores de la moda, hábitat, etc., o de </a:t>
            </a:r>
            <a:r>
              <a:rPr lang="es-ES" sz="1200" b="1" i="1" dirty="0">
                <a:effectLst/>
                <a:latin typeface="Verdana Pro" panose="020B0604030504040204" pitchFamily="34" charset="0"/>
                <a:ea typeface="Times New Roman" panose="02020603050405020304" pitchFamily="18" charset="0"/>
              </a:rPr>
              <a:t>más amplio alcance, </a:t>
            </a:r>
            <a:r>
              <a:rPr lang="es-ES" sz="1200" dirty="0">
                <a:effectLst/>
                <a:latin typeface="Verdana Pro" panose="020B0604030504040204" pitchFamily="34" charset="0"/>
                <a:ea typeface="Times New Roman" panose="02020603050405020304" pitchFamily="18" charset="0"/>
              </a:rPr>
              <a:t>en colaboración con actores públicos o privados. Los mensajes reforzados son la competitividad de la economía española o la responsabilidad de las empresas españolas ante el COVID.</a:t>
            </a:r>
            <a:r>
              <a:rPr lang="es-ES" sz="1200" dirty="0">
                <a:effectLst/>
                <a:latin typeface="Verdana Pro" panose="020B0604030504040204" pitchFamily="34" charset="0"/>
                <a:ea typeface="Calibri" panose="020F0502020204030204" pitchFamily="34" charset="0"/>
              </a:rPr>
              <a:t> Puede mencionarse, por ejemplo, la campaña bajo el lema de </a:t>
            </a:r>
            <a:r>
              <a:rPr lang="es-ES" sz="1200" i="1" dirty="0">
                <a:latin typeface="Verdana Pro" panose="020B0604030504040204" pitchFamily="34" charset="0"/>
                <a:ea typeface="Calibri" panose="020F0502020204030204" pitchFamily="34" charset="0"/>
              </a:rPr>
              <a:t>“</a:t>
            </a:r>
            <a:r>
              <a:rPr lang="es-ES" sz="1200" i="1" dirty="0" err="1">
                <a:latin typeface="Verdana Pro" panose="020B0604030504040204" pitchFamily="34" charset="0"/>
                <a:ea typeface="Calibri" panose="020F0502020204030204" pitchFamily="34" charset="0"/>
              </a:rPr>
              <a:t>S</a:t>
            </a:r>
            <a:r>
              <a:rPr lang="es-ES" sz="1200" i="1" dirty="0" err="1">
                <a:effectLst/>
                <a:latin typeface="Verdana Pro" panose="020B0604030504040204" pitchFamily="34" charset="0"/>
                <a:ea typeface="Calibri" panose="020F0502020204030204" pitchFamily="34" charset="0"/>
              </a:rPr>
              <a:t>pain</a:t>
            </a:r>
            <a:r>
              <a:rPr lang="es-ES" sz="1200" i="1" dirty="0">
                <a:effectLst/>
                <a:latin typeface="Verdana Pro" panose="020B0604030504040204" pitchFamily="34" charset="0"/>
                <a:ea typeface="Calibri" panose="020F0502020204030204" pitchFamily="34" charset="0"/>
              </a:rPr>
              <a:t> </a:t>
            </a:r>
            <a:r>
              <a:rPr lang="es-ES" sz="1200" i="1" dirty="0" err="1">
                <a:effectLst/>
                <a:latin typeface="Verdana Pro" panose="020B0604030504040204" pitchFamily="34" charset="0"/>
                <a:ea typeface="Calibri" panose="020F0502020204030204" pitchFamily="34" charset="0"/>
              </a:rPr>
              <a:t>Food</a:t>
            </a:r>
            <a:r>
              <a:rPr lang="es-ES" sz="1200" i="1" dirty="0">
                <a:effectLst/>
                <a:latin typeface="Verdana Pro" panose="020B0604030504040204" pitchFamily="34" charset="0"/>
                <a:ea typeface="Calibri" panose="020F0502020204030204" pitchFamily="34" charset="0"/>
              </a:rPr>
              <a:t> </a:t>
            </a:r>
            <a:r>
              <a:rPr lang="es-ES" sz="1200" i="1" dirty="0" err="1">
                <a:effectLst/>
                <a:latin typeface="Verdana Pro" panose="020B0604030504040204" pitchFamily="34" charset="0"/>
                <a:ea typeface="Calibri" panose="020F0502020204030204" pitchFamily="34" charset="0"/>
              </a:rPr>
              <a:t>Nation</a:t>
            </a:r>
            <a:r>
              <a:rPr lang="es-ES" sz="1200" dirty="0">
                <a:effectLst/>
                <a:latin typeface="Verdana Pro" panose="020B0604030504040204" pitchFamily="34" charset="0"/>
                <a:ea typeface="Calibri" panose="020F0502020204030204" pitchFamily="34" charset="0"/>
              </a:rPr>
              <a:t>” en colaboración con el Ministerio de Agricultura, Pesca y Alimentación, donde se trabajan aspectos tan importantes como la trazabilidad de sus productos, la sostenibilidad del país con mayor producción ecológica de Europa o los valores empresariales diferenciales del sector que se han puesto de manifiesto durante la crisis sanitaria, en particular, el esfuerzo para garantizar el corredor alimentario, asegurando el abastecimiento alimentario en España y en Europa. Esta campaña canaliza 4 millones de € hasta junio 2021, que se estructura en dos ejes de inversión:</a:t>
            </a:r>
            <a:endParaRPr lang="es-ES" sz="1200" dirty="0">
              <a:effectLst/>
              <a:latin typeface="Verdana Pro" panose="020B0604030504040204" pitchFamily="34" charset="0"/>
              <a:ea typeface="Times New Roman" panose="02020603050405020304" pitchFamily="18" charset="0"/>
            </a:endParaRPr>
          </a:p>
        </p:txBody>
      </p:sp>
      <p:sp>
        <p:nvSpPr>
          <p:cNvPr id="6" name="CuadroTexto 5">
            <a:extLst>
              <a:ext uri="{FF2B5EF4-FFF2-40B4-BE49-F238E27FC236}">
                <a16:creationId xmlns:a16="http://schemas.microsoft.com/office/drawing/2014/main" id="{95AEF5D2-E76F-472D-A4D0-A283B5A95EC6}"/>
              </a:ext>
            </a:extLst>
          </p:cNvPr>
          <p:cNvSpPr txBox="1"/>
          <p:nvPr/>
        </p:nvSpPr>
        <p:spPr>
          <a:xfrm>
            <a:off x="6421130" y="9659414"/>
            <a:ext cx="374475" cy="184666"/>
          </a:xfrm>
          <a:prstGeom prst="rect">
            <a:avLst/>
          </a:prstGeom>
          <a:noFill/>
        </p:spPr>
        <p:txBody>
          <a:bodyPr wrap="square" rtlCol="0">
            <a:spAutoFit/>
          </a:bodyPr>
          <a:lstStyle/>
          <a:p>
            <a:pPr algn="r"/>
            <a:r>
              <a:rPr lang="es-ES" sz="600" dirty="0"/>
              <a:t>29</a:t>
            </a:r>
          </a:p>
        </p:txBody>
      </p:sp>
    </p:spTree>
    <p:extLst>
      <p:ext uri="{BB962C8B-B14F-4D97-AF65-F5344CB8AC3E}">
        <p14:creationId xmlns:p14="http://schemas.microsoft.com/office/powerpoint/2010/main" val="3116956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a:solidFill>
                  <a:srgbClr val="003A3C"/>
                </a:solidFill>
                <a:latin typeface="Verdana Pro" panose="020B0604030504040204" pitchFamily="34" charset="0"/>
                <a:cs typeface="Kartika" panose="020B0502040204020203" pitchFamily="18" charset="0"/>
              </a:rPr>
              <a:t>Plan 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5" name="CuadroTexto 4">
            <a:extLst>
              <a:ext uri="{FF2B5EF4-FFF2-40B4-BE49-F238E27FC236}">
                <a16:creationId xmlns:a16="http://schemas.microsoft.com/office/drawing/2014/main" id="{C1A70687-CDDB-40F4-BA76-9120E95943F2}"/>
              </a:ext>
            </a:extLst>
          </p:cNvPr>
          <p:cNvSpPr txBox="1"/>
          <p:nvPr/>
        </p:nvSpPr>
        <p:spPr>
          <a:xfrm>
            <a:off x="835832" y="1157524"/>
            <a:ext cx="5718412" cy="1569660"/>
          </a:xfrm>
          <a:prstGeom prst="rect">
            <a:avLst/>
          </a:prstGeom>
          <a:noFill/>
        </p:spPr>
        <p:txBody>
          <a:bodyPr wrap="square">
            <a:spAutoFit/>
          </a:bodyPr>
          <a:lstStyle/>
          <a:p>
            <a:pPr marL="177800" algn="just"/>
            <a:r>
              <a:rPr lang="es-ES" sz="1200" dirty="0">
                <a:effectLst/>
                <a:latin typeface="Verdana Pro" panose="020B0604030504040204" pitchFamily="34" charset="0"/>
                <a:ea typeface="Calibri" panose="020F0502020204030204" pitchFamily="34" charset="0"/>
              </a:rPr>
              <a:t>la publicación de contenidos en las principales cabeceras de prensa generalista internacional, el canal de televisión </a:t>
            </a:r>
            <a:r>
              <a:rPr lang="es-ES" sz="1200" i="1" dirty="0" err="1">
                <a:effectLst/>
                <a:latin typeface="Verdana Pro" panose="020B0604030504040204" pitchFamily="34" charset="0"/>
                <a:ea typeface="Calibri" panose="020F0502020204030204" pitchFamily="34" charset="0"/>
              </a:rPr>
              <a:t>Euronews</a:t>
            </a:r>
            <a:r>
              <a:rPr lang="es-ES" sz="1200" dirty="0">
                <a:effectLst/>
                <a:latin typeface="Verdana Pro" panose="020B0604030504040204" pitchFamily="34" charset="0"/>
                <a:ea typeface="Calibri" panose="020F0502020204030204" pitchFamily="34" charset="0"/>
              </a:rPr>
              <a:t>, las cabeceras del grupo </a:t>
            </a:r>
            <a:r>
              <a:rPr lang="es-ES" sz="1200" i="1" dirty="0" err="1">
                <a:effectLst/>
                <a:latin typeface="Verdana Pro" panose="020B0604030504040204" pitchFamily="34" charset="0"/>
                <a:ea typeface="Calibri" panose="020F0502020204030204" pitchFamily="34" charset="0"/>
              </a:rPr>
              <a:t>Condé</a:t>
            </a:r>
            <a:r>
              <a:rPr lang="es-ES" sz="1200" i="1" dirty="0">
                <a:effectLst/>
                <a:latin typeface="Verdana Pro" panose="020B0604030504040204" pitchFamily="34" charset="0"/>
                <a:ea typeface="Calibri" panose="020F0502020204030204" pitchFamily="34" charset="0"/>
              </a:rPr>
              <a:t> </a:t>
            </a:r>
            <a:r>
              <a:rPr lang="es-ES" sz="1200" i="1" dirty="0" err="1">
                <a:effectLst/>
                <a:latin typeface="Verdana Pro" panose="020B0604030504040204" pitchFamily="34" charset="0"/>
                <a:ea typeface="Calibri" panose="020F0502020204030204" pitchFamily="34" charset="0"/>
              </a:rPr>
              <a:t>Nast</a:t>
            </a:r>
            <a:r>
              <a:rPr lang="es-ES" sz="1200" i="1" dirty="0">
                <a:effectLst/>
                <a:latin typeface="Verdana Pro" panose="020B0604030504040204" pitchFamily="34" charset="0"/>
                <a:ea typeface="Calibri" panose="020F0502020204030204" pitchFamily="34" charset="0"/>
              </a:rPr>
              <a:t> </a:t>
            </a:r>
            <a:r>
              <a:rPr lang="es-ES" sz="1200" dirty="0">
                <a:effectLst/>
                <a:latin typeface="Verdana Pro" panose="020B0604030504040204" pitchFamily="34" charset="0"/>
                <a:ea typeface="Calibri" panose="020F0502020204030204" pitchFamily="34" charset="0"/>
              </a:rPr>
              <a:t>y  principales medios especializados en alimentos, vinos y gastronomía en los principales mercados de interés para las empresas españolas, y la organización de un amplio abanico de eventos presenciales, virtuales y mixtos en más de 20 mercados a los que están convocados las empresas de todos los sectores</a:t>
            </a:r>
            <a:r>
              <a:rPr lang="es-ES" sz="1200" dirty="0">
                <a:effectLst/>
                <a:latin typeface="Verdana Pro" panose="020B0604030504040204" pitchFamily="34" charset="0"/>
                <a:ea typeface="Times New Roman" panose="02020603050405020304" pitchFamily="18" charset="0"/>
              </a:rPr>
              <a:t>. </a:t>
            </a:r>
            <a:endParaRPr lang="es-ES" sz="1200" dirty="0"/>
          </a:p>
        </p:txBody>
      </p:sp>
      <p:sp>
        <p:nvSpPr>
          <p:cNvPr id="7" name="CuadroTexto 6">
            <a:extLst>
              <a:ext uri="{FF2B5EF4-FFF2-40B4-BE49-F238E27FC236}">
                <a16:creationId xmlns:a16="http://schemas.microsoft.com/office/drawing/2014/main" id="{9A96D8EA-2F12-42A1-9DB0-00DF1E8223AC}"/>
              </a:ext>
            </a:extLst>
          </p:cNvPr>
          <p:cNvSpPr txBox="1"/>
          <p:nvPr/>
        </p:nvSpPr>
        <p:spPr>
          <a:xfrm>
            <a:off x="617804" y="2958632"/>
            <a:ext cx="5936440" cy="6685805"/>
          </a:xfrm>
          <a:prstGeom prst="rect">
            <a:avLst/>
          </a:prstGeom>
          <a:noFill/>
        </p:spPr>
        <p:txBody>
          <a:bodyPr wrap="square">
            <a:spAutoFit/>
          </a:bodyPr>
          <a:lstStyle/>
          <a:p>
            <a:pPr marL="342900" lvl="0" indent="-342900" algn="just">
              <a:lnSpc>
                <a:spcPct val="115000"/>
              </a:lnSpc>
              <a:spcBef>
                <a:spcPts val="300"/>
              </a:spcBef>
              <a:spcAft>
                <a:spcPts val="300"/>
              </a:spcAft>
              <a:buFont typeface="Symbol" panose="05050102010706020507" pitchFamily="18" charset="2"/>
              <a:buChar char=""/>
            </a:pPr>
            <a:r>
              <a:rPr lang="es-ES" sz="1200" b="1" dirty="0">
                <a:effectLst/>
                <a:latin typeface="Verdana Pro" panose="020B0604030504040204" pitchFamily="34" charset="0"/>
                <a:ea typeface="Calibri" panose="020F0502020204030204" pitchFamily="34" charset="0"/>
              </a:rPr>
              <a:t>Optimización presencia ferias y foros virtuales con fuerte impacto en imagen.</a:t>
            </a:r>
            <a:endParaRPr lang="es-ES" sz="1200" dirty="0">
              <a:effectLst/>
              <a:latin typeface="Verdana Pro" panose="020B0604030504040204" pitchFamily="34" charset="0"/>
              <a:ea typeface="Times New Roman" panose="02020603050405020304" pitchFamily="18" charset="0"/>
            </a:endParaRPr>
          </a:p>
          <a:p>
            <a:pPr algn="just">
              <a:lnSpc>
                <a:spcPct val="115000"/>
              </a:lnSpc>
              <a:spcAft>
                <a:spcPts val="300"/>
              </a:spcAft>
            </a:pPr>
            <a:r>
              <a:rPr lang="es-ES" sz="1200" dirty="0">
                <a:effectLst/>
                <a:latin typeface="Verdana Pro" panose="020B0604030504040204" pitchFamily="34" charset="0"/>
                <a:ea typeface="Times New Roman" panose="02020603050405020304" pitchFamily="18" charset="0"/>
              </a:rPr>
              <a:t> </a:t>
            </a:r>
          </a:p>
          <a:p>
            <a:pPr marL="228600" algn="just">
              <a:lnSpc>
                <a:spcPct val="115000"/>
              </a:lnSpc>
            </a:pPr>
            <a:r>
              <a:rPr lang="es-ES" sz="1200" dirty="0">
                <a:effectLst/>
                <a:latin typeface="Verdana Pro" panose="020B0604030504040204" pitchFamily="34" charset="0"/>
                <a:ea typeface="Times New Roman" panose="02020603050405020304" pitchFamily="18" charset="0"/>
              </a:rPr>
              <a:t>A este respecto se ha aprovechado la adaptación virtual de los eventos feriales en sectores donde puede optimizarse el mismo, o formatos híbridos en su caso. La industria ferial va a acelerar su transformación, y es preciso acompañar a nuestras empresas en el proceso, puesto que es un instrumento muy importante de promoción e imagen. </a:t>
            </a:r>
          </a:p>
          <a:p>
            <a:pPr algn="just">
              <a:lnSpc>
                <a:spcPct val="115000"/>
              </a:lnSpc>
            </a:pPr>
            <a:r>
              <a:rPr lang="es-ES" sz="1200" dirty="0">
                <a:effectLst/>
                <a:latin typeface="Verdana Pro" panose="020B0604030504040204" pitchFamily="34" charset="0"/>
                <a:ea typeface="Times New Roman" panose="02020603050405020304" pitchFamily="18" charset="0"/>
              </a:rPr>
              <a:t> </a:t>
            </a:r>
          </a:p>
          <a:p>
            <a:pPr marL="228600" algn="just">
              <a:lnSpc>
                <a:spcPct val="115000"/>
              </a:lnSpc>
            </a:pPr>
            <a:r>
              <a:rPr lang="es-ES" sz="1200" dirty="0">
                <a:effectLst/>
                <a:latin typeface="Verdana Pro" panose="020B0604030504040204" pitchFamily="34" charset="0"/>
                <a:ea typeface="Times New Roman" panose="02020603050405020304" pitchFamily="18" charset="0"/>
              </a:rPr>
              <a:t>En este sentido, la agenda de pabellones virtuales de España se extiende desde </a:t>
            </a:r>
            <a:r>
              <a:rPr lang="es-ES" sz="1200" i="1" dirty="0" err="1">
                <a:effectLst/>
                <a:latin typeface="Verdana Pro" panose="020B0604030504040204" pitchFamily="34" charset="0"/>
                <a:ea typeface="Times New Roman" panose="02020603050405020304" pitchFamily="18" charset="0"/>
              </a:rPr>
              <a:t>Nordic</a:t>
            </a:r>
            <a:r>
              <a:rPr lang="es-ES" sz="1200" i="1" dirty="0">
                <a:effectLst/>
                <a:latin typeface="Verdana Pro" panose="020B0604030504040204" pitchFamily="34" charset="0"/>
                <a:ea typeface="Times New Roman" panose="02020603050405020304" pitchFamily="18" charset="0"/>
              </a:rPr>
              <a:t> </a:t>
            </a:r>
            <a:r>
              <a:rPr lang="es-ES" sz="1200" i="1" dirty="0" err="1">
                <a:effectLst/>
                <a:latin typeface="Verdana Pro" panose="020B0604030504040204" pitchFamily="34" charset="0"/>
                <a:ea typeface="Times New Roman" panose="02020603050405020304" pitchFamily="18" charset="0"/>
              </a:rPr>
              <a:t>Game</a:t>
            </a:r>
            <a:r>
              <a:rPr lang="es-ES" sz="1200" i="1" dirty="0">
                <a:effectLst/>
                <a:latin typeface="Verdana Pro" panose="020B0604030504040204" pitchFamily="34" charset="0"/>
                <a:ea typeface="Times New Roman" panose="02020603050405020304" pitchFamily="18" charset="0"/>
              </a:rPr>
              <a:t> Virtual 2020</a:t>
            </a:r>
            <a:r>
              <a:rPr lang="es-ES" sz="1200" dirty="0">
                <a:effectLst/>
                <a:latin typeface="Verdana Pro" panose="020B0604030504040204" pitchFamily="34" charset="0"/>
                <a:ea typeface="Times New Roman" panose="02020603050405020304" pitchFamily="18" charset="0"/>
              </a:rPr>
              <a:t>; </a:t>
            </a:r>
            <a:r>
              <a:rPr lang="es-ES" sz="1200" i="1" dirty="0">
                <a:effectLst/>
                <a:latin typeface="Verdana Pro" panose="020B0604030504040204" pitchFamily="34" charset="0"/>
                <a:ea typeface="Times New Roman" panose="02020603050405020304" pitchFamily="18" charset="0"/>
              </a:rPr>
              <a:t>Mercado </a:t>
            </a:r>
            <a:r>
              <a:rPr lang="es-ES" sz="1200" i="1" dirty="0" err="1">
                <a:effectLst/>
                <a:latin typeface="Verdana Pro" panose="020B0604030504040204" pitchFamily="34" charset="0"/>
                <a:ea typeface="Times New Roman" panose="02020603050405020304" pitchFamily="18" charset="0"/>
              </a:rPr>
              <a:t>Int</a:t>
            </a:r>
            <a:r>
              <a:rPr lang="es-ES" sz="1200" i="1" dirty="0">
                <a:effectLst/>
                <a:latin typeface="Verdana Pro" panose="020B0604030504040204" pitchFamily="34" charset="0"/>
                <a:ea typeface="Times New Roman" panose="02020603050405020304" pitchFamily="18" charset="0"/>
              </a:rPr>
              <a:t>. de Animación </a:t>
            </a:r>
            <a:r>
              <a:rPr lang="es-ES" sz="1200" i="1" dirty="0" err="1">
                <a:effectLst/>
                <a:latin typeface="Verdana Pro" panose="020B0604030504040204" pitchFamily="34" charset="0"/>
                <a:ea typeface="Times New Roman" panose="02020603050405020304" pitchFamily="18" charset="0"/>
              </a:rPr>
              <a:t>Annecy</a:t>
            </a:r>
            <a:r>
              <a:rPr lang="es-ES" sz="1200" dirty="0">
                <a:effectLst/>
                <a:latin typeface="Verdana Pro" panose="020B0604030504040204" pitchFamily="34" charset="0"/>
                <a:ea typeface="Times New Roman" panose="02020603050405020304" pitchFamily="18" charset="0"/>
              </a:rPr>
              <a:t> (MIFA); </a:t>
            </a:r>
            <a:r>
              <a:rPr lang="es-ES" sz="1200" i="1" dirty="0">
                <a:effectLst/>
                <a:latin typeface="Verdana Pro" panose="020B0604030504040204" pitchFamily="34" charset="0"/>
                <a:ea typeface="Times New Roman" panose="02020603050405020304" pitchFamily="18" charset="0"/>
              </a:rPr>
              <a:t>DEVCOM On-line </a:t>
            </a:r>
            <a:r>
              <a:rPr lang="es-ES" sz="1200" dirty="0">
                <a:effectLst/>
                <a:latin typeface="Verdana Pro" panose="020B0604030504040204" pitchFamily="34" charset="0"/>
                <a:ea typeface="Times New Roman" panose="02020603050405020304" pitchFamily="18" charset="0"/>
              </a:rPr>
              <a:t>2020; </a:t>
            </a:r>
            <a:r>
              <a:rPr lang="es-ES" sz="1200" i="1" dirty="0">
                <a:effectLst/>
                <a:latin typeface="Verdana Pro" panose="020B0604030504040204" pitchFamily="34" charset="0"/>
                <a:ea typeface="Times New Roman" panose="02020603050405020304" pitchFamily="18" charset="0"/>
              </a:rPr>
              <a:t>Marché du Film de Cannes</a:t>
            </a:r>
            <a:r>
              <a:rPr lang="es-ES" sz="1200" dirty="0">
                <a:effectLst/>
                <a:latin typeface="Verdana Pro" panose="020B0604030504040204" pitchFamily="34" charset="0"/>
                <a:ea typeface="Times New Roman" panose="02020603050405020304" pitchFamily="18" charset="0"/>
              </a:rPr>
              <a:t>; </a:t>
            </a:r>
            <a:r>
              <a:rPr lang="es-ES" sz="1200" i="1" dirty="0">
                <a:effectLst/>
                <a:latin typeface="Verdana Pro" panose="020B0604030504040204" pitchFamily="34" charset="0"/>
                <a:ea typeface="Times New Roman" panose="02020603050405020304" pitchFamily="18" charset="0"/>
              </a:rPr>
              <a:t>Global Robot Expo </a:t>
            </a:r>
            <a:r>
              <a:rPr lang="es-ES" sz="1200" dirty="0">
                <a:effectLst/>
                <a:latin typeface="Verdana Pro" panose="020B0604030504040204" pitchFamily="34" charset="0"/>
                <a:ea typeface="Times New Roman" panose="02020603050405020304" pitchFamily="18" charset="0"/>
              </a:rPr>
              <a:t>(septiembre) o </a:t>
            </a:r>
            <a:r>
              <a:rPr lang="es-ES" sz="1200" i="1" dirty="0">
                <a:effectLst/>
                <a:latin typeface="Verdana Pro" panose="020B0604030504040204" pitchFamily="34" charset="0"/>
                <a:ea typeface="Times New Roman" panose="02020603050405020304" pitchFamily="18" charset="0"/>
              </a:rPr>
              <a:t>International </a:t>
            </a:r>
            <a:r>
              <a:rPr lang="es-ES" sz="1200" i="1" dirty="0" err="1">
                <a:effectLst/>
                <a:latin typeface="Verdana Pro" panose="020B0604030504040204" pitchFamily="34" charset="0"/>
                <a:ea typeface="Times New Roman" panose="02020603050405020304" pitchFamily="18" charset="0"/>
              </a:rPr>
              <a:t>Astronautical</a:t>
            </a:r>
            <a:r>
              <a:rPr lang="es-ES" sz="1200" i="1" dirty="0">
                <a:effectLst/>
                <a:latin typeface="Verdana Pro" panose="020B0604030504040204" pitchFamily="34" charset="0"/>
                <a:ea typeface="Times New Roman" panose="02020603050405020304" pitchFamily="18" charset="0"/>
              </a:rPr>
              <a:t> </a:t>
            </a:r>
            <a:r>
              <a:rPr lang="es-ES" sz="1200" i="1" dirty="0" err="1">
                <a:effectLst/>
                <a:latin typeface="Verdana Pro" panose="020B0604030504040204" pitchFamily="34" charset="0"/>
                <a:ea typeface="Times New Roman" panose="02020603050405020304" pitchFamily="18" charset="0"/>
              </a:rPr>
              <a:t>Congress</a:t>
            </a:r>
            <a:r>
              <a:rPr lang="es-ES" sz="1200" i="1" dirty="0">
                <a:effectLst/>
                <a:latin typeface="Verdana Pro" panose="020B0604030504040204" pitchFamily="34" charset="0"/>
                <a:ea typeface="Times New Roman" panose="02020603050405020304" pitchFamily="18" charset="0"/>
              </a:rPr>
              <a:t> </a:t>
            </a:r>
            <a:r>
              <a:rPr lang="es-ES" sz="1200" dirty="0">
                <a:effectLst/>
                <a:latin typeface="Verdana Pro" panose="020B0604030504040204" pitchFamily="34" charset="0"/>
                <a:ea typeface="Times New Roman" panose="02020603050405020304" pitchFamily="18" charset="0"/>
              </a:rPr>
              <a:t>(octubre). </a:t>
            </a:r>
            <a:r>
              <a:rPr lang="es-ES" sz="1200" i="1" dirty="0" err="1">
                <a:effectLst/>
                <a:latin typeface="Verdana Pro" panose="020B0604030504040204" pitchFamily="34" charset="0"/>
                <a:ea typeface="Times New Roman" panose="02020603050405020304" pitchFamily="18" charset="0"/>
              </a:rPr>
              <a:t>NuOrder</a:t>
            </a:r>
            <a:r>
              <a:rPr lang="es-ES" sz="1200" dirty="0">
                <a:effectLst/>
                <a:latin typeface="Verdana Pro" panose="020B0604030504040204" pitchFamily="34" charset="0"/>
                <a:ea typeface="Times New Roman" panose="02020603050405020304" pitchFamily="18" charset="0"/>
              </a:rPr>
              <a:t> será nuestro socio en las ferias virtuales de moda en EEUU. </a:t>
            </a:r>
          </a:p>
          <a:p>
            <a:pPr algn="just">
              <a:lnSpc>
                <a:spcPct val="115000"/>
              </a:lnSpc>
            </a:pPr>
            <a:r>
              <a:rPr lang="es-ES" sz="1200" dirty="0">
                <a:effectLst/>
                <a:latin typeface="Verdana Pro" panose="020B0604030504040204" pitchFamily="34" charset="0"/>
                <a:ea typeface="Times New Roman" panose="02020603050405020304" pitchFamily="18" charset="0"/>
              </a:rPr>
              <a:t> </a:t>
            </a:r>
          </a:p>
          <a:p>
            <a:pPr marL="228600" algn="just">
              <a:lnSpc>
                <a:spcPct val="115000"/>
              </a:lnSpc>
            </a:pPr>
            <a:r>
              <a:rPr lang="es-ES" sz="1200" dirty="0">
                <a:effectLst/>
                <a:latin typeface="Verdana Pro" panose="020B0604030504040204" pitchFamily="34" charset="0"/>
                <a:ea typeface="Times New Roman" panose="02020603050405020304" pitchFamily="18" charset="0"/>
              </a:rPr>
              <a:t>Por su parte, el sector de alimentación y bebidas serán los primeros con los que se empiecen a recuperar la actividad presencial junto con la virtual, con actividades como por ejemplo </a:t>
            </a:r>
            <a:r>
              <a:rPr lang="es-ES" sz="1200" i="1" dirty="0" err="1">
                <a:effectLst/>
                <a:latin typeface="Verdana Pro" panose="020B0604030504040204" pitchFamily="34" charset="0"/>
                <a:ea typeface="Times New Roman" panose="02020603050405020304" pitchFamily="18" charset="0"/>
              </a:rPr>
              <a:t>Eat</a:t>
            </a:r>
            <a:r>
              <a:rPr lang="es-ES" sz="1200" i="1" dirty="0">
                <a:effectLst/>
                <a:latin typeface="Verdana Pro" panose="020B0604030504040204" pitchFamily="34" charset="0"/>
                <a:ea typeface="Times New Roman" panose="02020603050405020304" pitchFamily="18" charset="0"/>
              </a:rPr>
              <a:t> Spain</a:t>
            </a:r>
            <a:r>
              <a:rPr lang="es-ES" sz="1200" dirty="0">
                <a:effectLst/>
                <a:latin typeface="Verdana Pro" panose="020B0604030504040204" pitchFamily="34" charset="0"/>
                <a:ea typeface="Times New Roman" panose="02020603050405020304" pitchFamily="18" charset="0"/>
              </a:rPr>
              <a:t>, </a:t>
            </a:r>
            <a:r>
              <a:rPr lang="es-ES" sz="1200" i="1" dirty="0" err="1">
                <a:effectLst/>
                <a:latin typeface="Verdana Pro" panose="020B0604030504040204" pitchFamily="34" charset="0"/>
                <a:ea typeface="Times New Roman" panose="02020603050405020304" pitchFamily="18" charset="0"/>
              </a:rPr>
              <a:t>Drink</a:t>
            </a:r>
            <a:r>
              <a:rPr lang="es-ES" sz="1200" i="1" dirty="0">
                <a:effectLst/>
                <a:latin typeface="Verdana Pro" panose="020B0604030504040204" pitchFamily="34" charset="0"/>
                <a:ea typeface="Times New Roman" panose="02020603050405020304" pitchFamily="18" charset="0"/>
              </a:rPr>
              <a:t> Spain</a:t>
            </a:r>
            <a:r>
              <a:rPr lang="es-ES" sz="1200" dirty="0">
                <a:effectLst/>
                <a:latin typeface="Verdana Pro" panose="020B0604030504040204" pitchFamily="34" charset="0"/>
                <a:ea typeface="Times New Roman" panose="02020603050405020304" pitchFamily="18" charset="0"/>
              </a:rPr>
              <a:t>, en el Reino Unido que comenzó en el mes de octubre. </a:t>
            </a:r>
          </a:p>
          <a:p>
            <a:pPr marL="457200" algn="just">
              <a:lnSpc>
                <a:spcPct val="115000"/>
              </a:lnSpc>
              <a:spcBef>
                <a:spcPts val="300"/>
              </a:spcBef>
              <a:spcAft>
                <a:spcPts val="0"/>
              </a:spcAft>
            </a:pPr>
            <a:r>
              <a:rPr lang="es-ES" sz="1200" dirty="0">
                <a:effectLst/>
                <a:latin typeface="Verdana Pro" panose="020B0604030504040204" pitchFamily="34" charset="0"/>
                <a:ea typeface="Times New Roman" panose="02020603050405020304" pitchFamily="18" charset="0"/>
              </a:rPr>
              <a:t> </a:t>
            </a:r>
          </a:p>
          <a:p>
            <a:pPr marL="342900" lvl="0" indent="-342900" algn="just">
              <a:lnSpc>
                <a:spcPct val="115000"/>
              </a:lnSpc>
              <a:spcAft>
                <a:spcPts val="1000"/>
              </a:spcAft>
              <a:buFont typeface="Symbol" panose="05050102010706020507" pitchFamily="18" charset="2"/>
              <a:buChar char=""/>
            </a:pPr>
            <a:r>
              <a:rPr lang="en-US" sz="1200" b="1" dirty="0">
                <a:effectLst/>
                <a:latin typeface="Verdana Pro" panose="020B0604030504040204" pitchFamily="34" charset="0"/>
                <a:ea typeface="Times New Roman" panose="02020603050405020304" pitchFamily="18" charset="0"/>
              </a:rPr>
              <a:t>Nueva </a:t>
            </a:r>
            <a:r>
              <a:rPr lang="en-US" sz="1200" b="1" dirty="0" err="1">
                <a:effectLst/>
                <a:latin typeface="Verdana Pro" panose="020B0604030504040204" pitchFamily="34" charset="0"/>
                <a:ea typeface="Times New Roman" panose="02020603050405020304" pitchFamily="18" charset="0"/>
              </a:rPr>
              <a:t>página</a:t>
            </a:r>
            <a:r>
              <a:rPr lang="en-US" sz="1200" b="1" dirty="0">
                <a:effectLst/>
                <a:latin typeface="Verdana Pro" panose="020B0604030504040204" pitchFamily="34" charset="0"/>
                <a:ea typeface="Times New Roman" panose="02020603050405020304" pitchFamily="18" charset="0"/>
              </a:rPr>
              <a:t> web de ICEX Invest in Spain</a:t>
            </a:r>
            <a:r>
              <a:rPr lang="en-US" sz="1200" b="1" i="1" dirty="0">
                <a:effectLst/>
                <a:latin typeface="Verdana Pro" panose="020B0604030504040204" pitchFamily="34" charset="0"/>
                <a:ea typeface="Times New Roman" panose="02020603050405020304" pitchFamily="18" charset="0"/>
              </a:rPr>
              <a:t>.</a:t>
            </a:r>
            <a:endParaRPr lang="es-ES" sz="1200" dirty="0">
              <a:effectLst/>
              <a:latin typeface="Verdana Pro" panose="020B0604030504040204" pitchFamily="34" charset="0"/>
              <a:ea typeface="Times New Roman" panose="02020603050405020304" pitchFamily="18" charset="0"/>
            </a:endParaRPr>
          </a:p>
          <a:p>
            <a:pPr marL="228600" algn="just">
              <a:lnSpc>
                <a:spcPct val="115000"/>
              </a:lnSpc>
              <a:spcAft>
                <a:spcPts val="1000"/>
              </a:spcAft>
            </a:pPr>
            <a:r>
              <a:rPr lang="es-ES_tradnl" sz="1200" dirty="0">
                <a:effectLst/>
                <a:latin typeface="Verdana Pro" panose="020B0604030504040204" pitchFamily="34" charset="0"/>
                <a:ea typeface="Times New Roman" panose="02020603050405020304" pitchFamily="18" charset="0"/>
              </a:rPr>
              <a:t>Una pieza esencial en la estrategia de comunicación de las fortalezas sectoriales y, en general, de las ventajas competitivas de España es la nueva web de ICEX </a:t>
            </a:r>
            <a:r>
              <a:rPr lang="es-ES_tradnl" sz="1200" dirty="0" err="1">
                <a:effectLst/>
                <a:latin typeface="Verdana Pro" panose="020B0604030504040204" pitchFamily="34" charset="0"/>
                <a:ea typeface="Times New Roman" panose="02020603050405020304" pitchFamily="18" charset="0"/>
              </a:rPr>
              <a:t>Invest</a:t>
            </a:r>
            <a:r>
              <a:rPr lang="es-ES_tradnl" sz="1200" dirty="0">
                <a:effectLst/>
                <a:latin typeface="Verdana Pro" panose="020B0604030504040204" pitchFamily="34" charset="0"/>
                <a:ea typeface="Times New Roman" panose="02020603050405020304" pitchFamily="18" charset="0"/>
              </a:rPr>
              <a:t> in Spain. En ella se ha prestado especial atención al diseño gráfico, la estructura, el contenido y la disposición de los elementos de forma que sea fácilmente navegable; y en la que se incluyen accesos directos a sectores, convirtiéndose un instrumento de promoción con altísimo potencial en la interactuación con los potenciales inversores.  </a:t>
            </a:r>
            <a:endParaRPr lang="es-ES" sz="1200" dirty="0">
              <a:effectLst/>
              <a:latin typeface="Verdana Pro" panose="020B0604030504040204" pitchFamily="34" charset="0"/>
              <a:ea typeface="Times New Roman" panose="02020603050405020304" pitchFamily="18" charset="0"/>
            </a:endParaRPr>
          </a:p>
        </p:txBody>
      </p:sp>
      <p:sp>
        <p:nvSpPr>
          <p:cNvPr id="6" name="CuadroTexto 5">
            <a:extLst>
              <a:ext uri="{FF2B5EF4-FFF2-40B4-BE49-F238E27FC236}">
                <a16:creationId xmlns:a16="http://schemas.microsoft.com/office/drawing/2014/main" id="{3947EDD5-9F3C-4AD5-928E-26F63C9A8EBB}"/>
              </a:ext>
            </a:extLst>
          </p:cNvPr>
          <p:cNvSpPr txBox="1"/>
          <p:nvPr/>
        </p:nvSpPr>
        <p:spPr>
          <a:xfrm>
            <a:off x="6421130" y="9659414"/>
            <a:ext cx="374475" cy="184666"/>
          </a:xfrm>
          <a:prstGeom prst="rect">
            <a:avLst/>
          </a:prstGeom>
          <a:noFill/>
        </p:spPr>
        <p:txBody>
          <a:bodyPr wrap="square" rtlCol="0">
            <a:spAutoFit/>
          </a:bodyPr>
          <a:lstStyle/>
          <a:p>
            <a:pPr algn="r"/>
            <a:r>
              <a:rPr lang="es-ES" sz="600" dirty="0"/>
              <a:t>30</a:t>
            </a:r>
          </a:p>
        </p:txBody>
      </p:sp>
    </p:spTree>
    <p:extLst>
      <p:ext uri="{BB962C8B-B14F-4D97-AF65-F5344CB8AC3E}">
        <p14:creationId xmlns:p14="http://schemas.microsoft.com/office/powerpoint/2010/main" val="3233495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a:solidFill>
                  <a:srgbClr val="003A3C"/>
                </a:solidFill>
                <a:latin typeface="Verdana Pro" panose="020B0604030504040204" pitchFamily="34" charset="0"/>
                <a:cs typeface="Kartika" panose="020B0502040204020203" pitchFamily="18" charset="0"/>
              </a:rPr>
              <a:t>Plan 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2" name="CuadroTexto 1">
            <a:extLst>
              <a:ext uri="{FF2B5EF4-FFF2-40B4-BE49-F238E27FC236}">
                <a16:creationId xmlns:a16="http://schemas.microsoft.com/office/drawing/2014/main" id="{D8CC3948-1FF4-418B-A7CA-21B7EC5E8EAE}"/>
              </a:ext>
            </a:extLst>
          </p:cNvPr>
          <p:cNvSpPr txBox="1"/>
          <p:nvPr/>
        </p:nvSpPr>
        <p:spPr>
          <a:xfrm>
            <a:off x="297420" y="1441408"/>
            <a:ext cx="6038105" cy="920637"/>
          </a:xfrm>
          <a:prstGeom prst="rect">
            <a:avLst/>
          </a:prstGeom>
          <a:solidFill>
            <a:schemeClr val="bg2"/>
          </a:solidFill>
        </p:spPr>
        <p:txBody>
          <a:bodyPr wrap="square">
            <a:spAutoFit/>
          </a:bodyPr>
          <a:lstStyle/>
          <a:p>
            <a:pPr algn="just">
              <a:lnSpc>
                <a:spcPct val="115000"/>
              </a:lnSpc>
            </a:pPr>
            <a:r>
              <a:rPr lang="es-ES_tradnl" sz="1200" b="1" dirty="0">
                <a:solidFill>
                  <a:srgbClr val="C00000"/>
                </a:solidFill>
                <a:latin typeface="Verdana Pro" panose="020B0604030504040204" pitchFamily="34" charset="0"/>
              </a:rPr>
              <a:t>OBJETIVO 3: LOGRAR MANTENER LOS MERCADOS ABIERTOS, INFLUYENDO EN LA UE Y EN FOROS MULTILATERALES COMO LA OMC, ENTRE OTROS, ANTE LOS RIESGOS DE PROTECCIONISMO Y PREFERENCIA POR EL CONSUMO NACIONAL</a:t>
            </a:r>
            <a:endParaRPr lang="es-ES" sz="1200" b="1" dirty="0">
              <a:solidFill>
                <a:srgbClr val="C00000"/>
              </a:solidFill>
              <a:latin typeface="Verdana Pro" panose="020B0604030504040204" pitchFamily="34" charset="0"/>
            </a:endParaRPr>
          </a:p>
        </p:txBody>
      </p:sp>
      <p:sp>
        <p:nvSpPr>
          <p:cNvPr id="7" name="CuadroTexto 6">
            <a:extLst>
              <a:ext uri="{FF2B5EF4-FFF2-40B4-BE49-F238E27FC236}">
                <a16:creationId xmlns:a16="http://schemas.microsoft.com/office/drawing/2014/main" id="{E788105A-4820-4F32-9058-ED385E2C05A4}"/>
              </a:ext>
            </a:extLst>
          </p:cNvPr>
          <p:cNvSpPr txBox="1"/>
          <p:nvPr/>
        </p:nvSpPr>
        <p:spPr>
          <a:xfrm>
            <a:off x="297420" y="2595266"/>
            <a:ext cx="6038104" cy="5989717"/>
          </a:xfrm>
          <a:prstGeom prst="rect">
            <a:avLst/>
          </a:prstGeom>
          <a:noFill/>
        </p:spPr>
        <p:txBody>
          <a:bodyPr wrap="square">
            <a:spAutoFit/>
          </a:bodyPr>
          <a:lstStyle/>
          <a:p>
            <a:pPr algn="just">
              <a:lnSpc>
                <a:spcPct val="115000"/>
              </a:lnSpc>
            </a:pPr>
            <a:r>
              <a:rPr lang="es-ES_tradnl" sz="1200" dirty="0">
                <a:effectLst/>
                <a:latin typeface="Verdana Pro" panose="020B0604030504040204" pitchFamily="34" charset="0"/>
                <a:ea typeface="Times New Roman" panose="02020603050405020304" pitchFamily="18" charset="0"/>
              </a:rPr>
              <a:t>La política comercial puede desempeñar un papel de liderazgo a la hora de desarrollar medidas de gobernanza internacional que apoyen la estabilidad y previsibilidad, apoyando el comercio abierto basado en normas, construyendo asociaciones mutuamente beneficiosas y promoviendo el comercio multilateral, plurilateral y bilateral. Desde la Secretaría de Estado de Comercio se impulsarán en los foros internacionales iniciativas encaminadas a lograr este objetivo.</a:t>
            </a:r>
            <a:endParaRPr lang="es-ES" sz="1200" dirty="0">
              <a:effectLst/>
              <a:latin typeface="Verdana Pro" panose="020B0604030504040204" pitchFamily="34" charset="0"/>
              <a:ea typeface="Times New Roman" panose="02020603050405020304" pitchFamily="18" charset="0"/>
            </a:endParaRPr>
          </a:p>
          <a:p>
            <a:pPr marL="228600" algn="just"/>
            <a:r>
              <a:rPr lang="es-ES_tradnl" sz="1200" dirty="0">
                <a:solidFill>
                  <a:srgbClr val="244061"/>
                </a:solidFill>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s-ES_tradnl" sz="1200" b="1" dirty="0">
                <a:effectLst/>
                <a:latin typeface="Verdana Pro" panose="020B0604030504040204" pitchFamily="34" charset="0"/>
                <a:ea typeface="Times New Roman" panose="02020603050405020304" pitchFamily="18" charset="0"/>
              </a:rPr>
              <a:t>Apoyar iniciativas de la UE para favorecer condiciones de competencia leal (</a:t>
            </a:r>
            <a:r>
              <a:rPr lang="es-ES_tradnl" sz="1200" b="1" i="1" dirty="0" err="1">
                <a:effectLst/>
                <a:latin typeface="Verdana Pro" panose="020B0604030504040204" pitchFamily="34" charset="0"/>
                <a:ea typeface="Times New Roman" panose="02020603050405020304" pitchFamily="18" charset="0"/>
              </a:rPr>
              <a:t>level</a:t>
            </a:r>
            <a:r>
              <a:rPr lang="es-ES_tradnl" sz="1200" b="1" i="1" dirty="0">
                <a:effectLst/>
                <a:latin typeface="Verdana Pro" panose="020B0604030504040204" pitchFamily="34" charset="0"/>
                <a:ea typeface="Times New Roman" panose="02020603050405020304" pitchFamily="18" charset="0"/>
              </a:rPr>
              <a:t> </a:t>
            </a:r>
            <a:r>
              <a:rPr lang="es-ES_tradnl" sz="1200" b="1" i="1" dirty="0" err="1">
                <a:effectLst/>
                <a:latin typeface="Verdana Pro" panose="020B0604030504040204" pitchFamily="34" charset="0"/>
                <a:ea typeface="Times New Roman" panose="02020603050405020304" pitchFamily="18" charset="0"/>
              </a:rPr>
              <a:t>playing</a:t>
            </a:r>
            <a:r>
              <a:rPr lang="es-ES_tradnl" sz="1200" b="1" i="1" dirty="0">
                <a:effectLst/>
                <a:latin typeface="Verdana Pro" panose="020B0604030504040204" pitchFamily="34" charset="0"/>
                <a:ea typeface="Times New Roman" panose="02020603050405020304" pitchFamily="18" charset="0"/>
              </a:rPr>
              <a:t> </a:t>
            </a:r>
            <a:r>
              <a:rPr lang="es-ES_tradnl" sz="1200" b="1" i="1" dirty="0" err="1">
                <a:effectLst/>
                <a:latin typeface="Verdana Pro" panose="020B0604030504040204" pitchFamily="34" charset="0"/>
                <a:ea typeface="Times New Roman" panose="02020603050405020304" pitchFamily="18" charset="0"/>
              </a:rPr>
              <a:t>field</a:t>
            </a:r>
            <a:r>
              <a:rPr lang="es-ES_tradnl" sz="1200" b="1" i="1" dirty="0">
                <a:effectLst/>
                <a:latin typeface="Verdana Pro" panose="020B0604030504040204" pitchFamily="34" charset="0"/>
                <a:ea typeface="Times New Roman" panose="02020603050405020304" pitchFamily="18" charset="0"/>
              </a:rPr>
              <a:t>)</a:t>
            </a:r>
            <a:r>
              <a:rPr lang="es-ES_tradnl" sz="1200" b="1" dirty="0">
                <a:effectLst/>
                <a:latin typeface="Verdana Pro" panose="020B0604030504040204" pitchFamily="34" charset="0"/>
                <a:ea typeface="Times New Roman" panose="02020603050405020304" pitchFamily="18" charset="0"/>
              </a:rPr>
              <a:t> a nivel internacional</a:t>
            </a:r>
            <a:r>
              <a:rPr lang="es-ES_tradnl" sz="1200" dirty="0">
                <a:effectLst/>
                <a:latin typeface="Verdana Pro" panose="020B0604030504040204" pitchFamily="34" charset="0"/>
                <a:ea typeface="Times New Roman" panose="02020603050405020304" pitchFamily="18" charset="0"/>
              </a:rPr>
              <a:t> con sus propios instrumentos legislativos (</a:t>
            </a:r>
            <a:r>
              <a:rPr lang="es-ES_tradnl" sz="1200" i="1" dirty="0">
                <a:effectLst/>
                <a:latin typeface="Verdana Pro" panose="020B0604030504040204" pitchFamily="34" charset="0"/>
                <a:ea typeface="Times New Roman" panose="02020603050405020304" pitchFamily="18" charset="0"/>
              </a:rPr>
              <a:t>International </a:t>
            </a:r>
            <a:r>
              <a:rPr lang="es-ES_tradnl" sz="1200" i="1" dirty="0" err="1">
                <a:effectLst/>
                <a:latin typeface="Verdana Pro" panose="020B0604030504040204" pitchFamily="34" charset="0"/>
                <a:ea typeface="Times New Roman" panose="02020603050405020304" pitchFamily="18" charset="0"/>
              </a:rPr>
              <a:t>Procurement</a:t>
            </a:r>
            <a:r>
              <a:rPr lang="es-ES_tradnl" sz="1200" i="1" dirty="0">
                <a:effectLst/>
                <a:latin typeface="Verdana Pro" panose="020B0604030504040204" pitchFamily="34" charset="0"/>
                <a:ea typeface="Times New Roman" panose="02020603050405020304" pitchFamily="18" charset="0"/>
              </a:rPr>
              <a:t> </a:t>
            </a:r>
            <a:r>
              <a:rPr lang="es-ES_tradnl" sz="1200" i="1" dirty="0" err="1">
                <a:effectLst/>
                <a:latin typeface="Verdana Pro" panose="020B0604030504040204" pitchFamily="34" charset="0"/>
                <a:ea typeface="Times New Roman" panose="02020603050405020304" pitchFamily="18" charset="0"/>
              </a:rPr>
              <a:t>Instrument</a:t>
            </a:r>
            <a:r>
              <a:rPr lang="es-ES_tradnl" sz="1200" dirty="0">
                <a:effectLst/>
                <a:latin typeface="Verdana Pro" panose="020B0604030504040204" pitchFamily="34" charset="0"/>
                <a:ea typeface="Times New Roman" panose="02020603050405020304" pitchFamily="18" charset="0"/>
              </a:rPr>
              <a:t> o IPI) o contra las inversiones de terceros países subvencionadas y defensa de los intereses españoles a través de la aplicación del Instrumento de Observancia. </a:t>
            </a:r>
            <a:endParaRPr lang="es-ES" sz="1200" dirty="0">
              <a:effectLst/>
              <a:latin typeface="Verdana Pro" panose="020B0604030504040204" pitchFamily="34" charset="0"/>
              <a:ea typeface="Times New Roman" panose="02020603050405020304" pitchFamily="18" charset="0"/>
            </a:endParaRPr>
          </a:p>
          <a:p>
            <a:pPr marL="228600" algn="just">
              <a:lnSpc>
                <a:spcPct val="115000"/>
              </a:lnSpc>
            </a:pP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361950" algn="just">
              <a:lnSpc>
                <a:spcPct val="115000"/>
              </a:lnSpc>
            </a:pPr>
            <a:r>
              <a:rPr lang="es-ES_tradnl" sz="1200" dirty="0">
                <a:effectLst/>
                <a:latin typeface="Verdana Pro" panose="020B0604030504040204" pitchFamily="34" charset="0"/>
                <a:ea typeface="Times New Roman" panose="02020603050405020304" pitchFamily="18" charset="0"/>
              </a:rPr>
              <a:t>El refuerzo de las condiciones de </a:t>
            </a:r>
            <a:r>
              <a:rPr lang="es-ES_tradnl" sz="1200" i="1" dirty="0" err="1">
                <a:effectLst/>
                <a:latin typeface="Verdana Pro" panose="020B0604030504040204" pitchFamily="34" charset="0"/>
                <a:ea typeface="Times New Roman" panose="02020603050405020304" pitchFamily="18" charset="0"/>
              </a:rPr>
              <a:t>level</a:t>
            </a:r>
            <a:r>
              <a:rPr lang="es-ES_tradnl" sz="1200" i="1" dirty="0">
                <a:effectLst/>
                <a:latin typeface="Verdana Pro" panose="020B0604030504040204" pitchFamily="34" charset="0"/>
                <a:ea typeface="Times New Roman" panose="02020603050405020304" pitchFamily="18" charset="0"/>
              </a:rPr>
              <a:t> </a:t>
            </a:r>
            <a:r>
              <a:rPr lang="es-ES_tradnl" sz="1200" i="1" dirty="0" err="1">
                <a:effectLst/>
                <a:latin typeface="Verdana Pro" panose="020B0604030504040204" pitchFamily="34" charset="0"/>
                <a:ea typeface="Times New Roman" panose="02020603050405020304" pitchFamily="18" charset="0"/>
              </a:rPr>
              <a:t>playing</a:t>
            </a:r>
            <a:r>
              <a:rPr lang="es-ES_tradnl" sz="1200" i="1" dirty="0">
                <a:effectLst/>
                <a:latin typeface="Verdana Pro" panose="020B0604030504040204" pitchFamily="34" charset="0"/>
                <a:ea typeface="Times New Roman" panose="02020603050405020304" pitchFamily="18" charset="0"/>
              </a:rPr>
              <a:t> </a:t>
            </a:r>
            <a:r>
              <a:rPr lang="es-ES_tradnl" sz="1200" i="1" dirty="0" err="1">
                <a:effectLst/>
                <a:latin typeface="Verdana Pro" panose="020B0604030504040204" pitchFamily="34" charset="0"/>
                <a:ea typeface="Times New Roman" panose="02020603050405020304" pitchFamily="18" charset="0"/>
              </a:rPr>
              <a:t>field</a:t>
            </a:r>
            <a:r>
              <a:rPr lang="es-ES_tradnl" sz="1200" i="1" dirty="0">
                <a:effectLst/>
                <a:latin typeface="Verdana Pro" panose="020B0604030504040204" pitchFamily="34" charset="0"/>
                <a:ea typeface="Times New Roman" panose="02020603050405020304" pitchFamily="18" charset="0"/>
              </a:rPr>
              <a:t> </a:t>
            </a:r>
            <a:r>
              <a:rPr lang="es-ES_tradnl" sz="1200" dirty="0">
                <a:effectLst/>
                <a:latin typeface="Verdana Pro" panose="020B0604030504040204" pitchFamily="34" charset="0"/>
                <a:ea typeface="Times New Roman" panose="02020603050405020304" pitchFamily="18" charset="0"/>
              </a:rPr>
              <a:t>también tendrá su vertiente en las negociaciones de acuerdos comerciales bilaterales. España continuará apoyando a la Comisión Europea en el impulso de la igualdad de condiciones de comercio y desarrollo sostenible en las negociaciones, mediante la introducción de estándares internacionales medioambientales y laborales, así como disposiciones de lucha contra el cambio climático. Se tendrán en cuenta también los aspectos de comercio y género, y se prestará una especial atención a las </a:t>
            </a:r>
            <a:r>
              <a:rPr lang="es-ES_tradnl" sz="1200" dirty="0" err="1">
                <a:effectLst/>
                <a:latin typeface="Verdana Pro" panose="020B0604030504040204" pitchFamily="34" charset="0"/>
                <a:ea typeface="Times New Roman" panose="02020603050405020304" pitchFamily="18" charset="0"/>
              </a:rPr>
              <a:t>PYMEs</a:t>
            </a:r>
            <a:r>
              <a:rPr lang="es-ES_tradnl" sz="1200" dirty="0">
                <a:effectLst/>
                <a:latin typeface="Verdana Pro" panose="020B0604030504040204" pitchFamily="34" charset="0"/>
                <a:ea typeface="Times New Roman" panose="02020603050405020304" pitchFamily="18" charset="0"/>
              </a:rPr>
              <a:t>, dadas las necesidades adicionales que tienen para lograr aprovechar las oportunidades que brinda la política comercial comunitaria.</a:t>
            </a:r>
            <a:endParaRPr lang="es-ES" sz="1200" dirty="0">
              <a:effectLst/>
              <a:latin typeface="Verdana Pro" panose="020B0604030504040204" pitchFamily="34" charset="0"/>
              <a:ea typeface="Times New Roman" panose="02020603050405020304" pitchFamily="18" charset="0"/>
            </a:endParaRPr>
          </a:p>
          <a:p>
            <a:pPr marL="361950" algn="just">
              <a:lnSpc>
                <a:spcPct val="115000"/>
              </a:lnSpc>
            </a:pP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361950" algn="just">
              <a:lnSpc>
                <a:spcPct val="115000"/>
              </a:lnSpc>
            </a:pPr>
            <a:r>
              <a:rPr lang="es-ES_tradnl" sz="1200" dirty="0">
                <a:effectLst/>
                <a:latin typeface="Verdana Pro" panose="020B0604030504040204" pitchFamily="34" charset="0"/>
                <a:ea typeface="Times New Roman" panose="02020603050405020304" pitchFamily="18" charset="0"/>
              </a:rPr>
              <a:t>La sostenibilidad será uno de los elementos clave de las iniciativas de política comercial tanto a nivel multilateral como bilateral.</a:t>
            </a:r>
            <a:endParaRPr lang="es-ES" sz="1200" dirty="0">
              <a:effectLst/>
              <a:latin typeface="Verdana Pro" panose="020B0604030504040204" pitchFamily="34" charset="0"/>
              <a:ea typeface="Times New Roman" panose="02020603050405020304" pitchFamily="18" charset="0"/>
            </a:endParaRPr>
          </a:p>
        </p:txBody>
      </p:sp>
      <p:sp>
        <p:nvSpPr>
          <p:cNvPr id="6" name="CuadroTexto 5">
            <a:extLst>
              <a:ext uri="{FF2B5EF4-FFF2-40B4-BE49-F238E27FC236}">
                <a16:creationId xmlns:a16="http://schemas.microsoft.com/office/drawing/2014/main" id="{2F79D43D-9DF8-46A2-BB61-EB87F9466182}"/>
              </a:ext>
            </a:extLst>
          </p:cNvPr>
          <p:cNvSpPr txBox="1"/>
          <p:nvPr/>
        </p:nvSpPr>
        <p:spPr>
          <a:xfrm>
            <a:off x="6421130" y="9659414"/>
            <a:ext cx="374475" cy="184666"/>
          </a:xfrm>
          <a:prstGeom prst="rect">
            <a:avLst/>
          </a:prstGeom>
          <a:noFill/>
        </p:spPr>
        <p:txBody>
          <a:bodyPr wrap="square" rtlCol="0">
            <a:spAutoFit/>
          </a:bodyPr>
          <a:lstStyle/>
          <a:p>
            <a:pPr algn="r"/>
            <a:r>
              <a:rPr lang="es-ES" sz="600" dirty="0"/>
              <a:t>31</a:t>
            </a:r>
          </a:p>
        </p:txBody>
      </p:sp>
    </p:spTree>
    <p:extLst>
      <p:ext uri="{BB962C8B-B14F-4D97-AF65-F5344CB8AC3E}">
        <p14:creationId xmlns:p14="http://schemas.microsoft.com/office/powerpoint/2010/main" val="2587598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a:solidFill>
                  <a:srgbClr val="003A3C"/>
                </a:solidFill>
                <a:latin typeface="Verdana Pro" panose="020B0604030504040204" pitchFamily="34" charset="0"/>
                <a:cs typeface="Kartika" panose="020B0502040204020203" pitchFamily="18" charset="0"/>
              </a:rPr>
              <a:t>Plan 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5" name="CuadroTexto 4">
            <a:extLst>
              <a:ext uri="{FF2B5EF4-FFF2-40B4-BE49-F238E27FC236}">
                <a16:creationId xmlns:a16="http://schemas.microsoft.com/office/drawing/2014/main" id="{F5FB2302-C065-48D6-A090-E0818A82E58A}"/>
              </a:ext>
            </a:extLst>
          </p:cNvPr>
          <p:cNvSpPr txBox="1"/>
          <p:nvPr/>
        </p:nvSpPr>
        <p:spPr>
          <a:xfrm>
            <a:off x="423081" y="1127828"/>
            <a:ext cx="6131163" cy="8353441"/>
          </a:xfrm>
          <a:prstGeom prst="rect">
            <a:avLst/>
          </a:prstGeom>
          <a:noFill/>
        </p:spPr>
        <p:txBody>
          <a:bodyPr wrap="square">
            <a:spAutoFit/>
          </a:bodyPr>
          <a:lstStyle/>
          <a:p>
            <a:pPr marL="355600" lvl="0" indent="-355600" algn="just">
              <a:lnSpc>
                <a:spcPct val="115000"/>
              </a:lnSpc>
              <a:buFont typeface="Symbol" panose="05050102010706020507" pitchFamily="18" charset="2"/>
              <a:buChar char=""/>
            </a:pPr>
            <a:r>
              <a:rPr lang="es-ES_tradnl" sz="1200" b="1" dirty="0">
                <a:effectLst/>
                <a:latin typeface="Verdana Pro" panose="020B0604030504040204" pitchFamily="34" charset="0"/>
                <a:ea typeface="Times New Roman" panose="02020603050405020304" pitchFamily="18" charset="0"/>
              </a:rPr>
              <a:t>En cuanto a la Organización Mundial del Comercio (OMC),</a:t>
            </a:r>
            <a:r>
              <a:rPr lang="es-ES_tradnl" sz="1200" dirty="0">
                <a:effectLst/>
                <a:latin typeface="Verdana Pro" panose="020B0604030504040204" pitchFamily="34" charset="0"/>
                <a:ea typeface="Times New Roman" panose="02020603050405020304" pitchFamily="18" charset="0"/>
              </a:rPr>
              <a:t> España aboga por</a:t>
            </a:r>
            <a:r>
              <a:rPr lang="es-ES_tradnl" sz="1200" b="1" dirty="0">
                <a:effectLst/>
                <a:latin typeface="Verdana Pro" panose="020B0604030504040204" pitchFamily="34" charset="0"/>
                <a:ea typeface="Times New Roman" panose="02020603050405020304" pitchFamily="18" charset="0"/>
              </a:rPr>
              <a:t> </a:t>
            </a:r>
            <a:r>
              <a:rPr lang="es-ES_tradnl" sz="1200" dirty="0">
                <a:effectLst/>
                <a:latin typeface="Verdana Pro" panose="020B0604030504040204" pitchFamily="34" charset="0"/>
                <a:ea typeface="Times New Roman" panose="02020603050405020304" pitchFamily="18" charset="0"/>
              </a:rPr>
              <a:t>impulsar las iniciativas plurilaterales como forma de establecer un plan </a:t>
            </a:r>
            <a:r>
              <a:rPr lang="es-ES_tradnl" sz="1200" dirty="0" err="1">
                <a:effectLst/>
                <a:latin typeface="Verdana Pro" panose="020B0604030504040204" pitchFamily="34" charset="0"/>
                <a:ea typeface="Times New Roman" panose="02020603050405020304" pitchFamily="18" charset="0"/>
              </a:rPr>
              <a:t>post-covid</a:t>
            </a:r>
            <a:r>
              <a:rPr lang="es-ES_tradnl" sz="1200" dirty="0">
                <a:effectLst/>
                <a:latin typeface="Verdana Pro" panose="020B0604030504040204" pitchFamily="34" charset="0"/>
                <a:ea typeface="Times New Roman" panose="02020603050405020304" pitchFamily="18" charset="0"/>
              </a:rPr>
              <a:t> de recuperación económica. En particular, dar un firme impulso a </a:t>
            </a:r>
            <a:r>
              <a:rPr lang="es-ES_tradnl" sz="1200" b="1" dirty="0">
                <a:effectLst/>
                <a:latin typeface="Verdana Pro" panose="020B0604030504040204" pitchFamily="34" charset="0"/>
                <a:ea typeface="Times New Roman" panose="02020603050405020304" pitchFamily="18" charset="0"/>
              </a:rPr>
              <a:t>la iniciativa conjunta sobre comercio electrónico,</a:t>
            </a:r>
            <a:r>
              <a:rPr lang="es-ES_tradnl" sz="1200" dirty="0">
                <a:effectLst/>
                <a:latin typeface="Verdana Pro" panose="020B0604030504040204" pitchFamily="34" charset="0"/>
                <a:ea typeface="Times New Roman" panose="02020603050405020304" pitchFamily="18" charset="0"/>
              </a:rPr>
              <a:t> cuya importancia se ha constatado durante el confinamiento, y podría señalarse para que un mayor número de miembros de la OMC sean conscientes de las ventajas de alcanzar compromisos pluri o multilaterales en la esfera del comercio electrónico. </a:t>
            </a:r>
            <a:endParaRPr lang="es-ES" sz="1200" dirty="0">
              <a:effectLst/>
              <a:latin typeface="Verdana Pro" panose="020B0604030504040204" pitchFamily="34" charset="0"/>
              <a:ea typeface="Times New Roman" panose="02020603050405020304" pitchFamily="18" charset="0"/>
            </a:endParaRPr>
          </a:p>
          <a:p>
            <a:pPr marL="228600" algn="just">
              <a:lnSpc>
                <a:spcPct val="115000"/>
              </a:lnSpc>
            </a:pPr>
            <a:r>
              <a:rPr lang="es-ES_tradnl" sz="1200" dirty="0">
                <a:effectLst/>
                <a:latin typeface="Verdana Pro" panose="020B0604030504040204" pitchFamily="34" charset="0"/>
                <a:ea typeface="Times New Roman" panose="02020603050405020304" pitchFamily="18" charset="0"/>
              </a:rPr>
              <a:t> </a:t>
            </a:r>
          </a:p>
          <a:p>
            <a:pPr marL="355600" algn="just">
              <a:lnSpc>
                <a:spcPct val="115000"/>
              </a:lnSpc>
            </a:pPr>
            <a:r>
              <a:rPr lang="es-ES_tradnl" sz="1200" dirty="0">
                <a:effectLst/>
                <a:latin typeface="Verdana Pro" panose="020B0604030504040204" pitchFamily="34" charset="0"/>
                <a:ea typeface="Times New Roman" panose="02020603050405020304" pitchFamily="18" charset="0"/>
              </a:rPr>
              <a:t>También es importante seguir trabajando para impulsar otras iniciativas que se están lanzando en el marco de la OMC, como en </a:t>
            </a:r>
            <a:r>
              <a:rPr lang="es-ES_tradnl" sz="1200" b="1" dirty="0">
                <a:effectLst/>
                <a:latin typeface="Verdana Pro" panose="020B0604030504040204" pitchFamily="34" charset="0"/>
                <a:ea typeface="Times New Roman" panose="02020603050405020304" pitchFamily="18" charset="0"/>
              </a:rPr>
              <a:t>Come</a:t>
            </a:r>
            <a:r>
              <a:rPr lang="es-ES_tradnl" sz="1200" b="1" dirty="0">
                <a:solidFill>
                  <a:srgbClr val="000000"/>
                </a:solidFill>
                <a:effectLst/>
                <a:latin typeface="Verdana Pro" panose="020B0604030504040204" pitchFamily="34" charset="0"/>
                <a:ea typeface="Times New Roman" panose="02020603050405020304" pitchFamily="18" charset="0"/>
              </a:rPr>
              <a:t>rcio y </a:t>
            </a:r>
            <a:r>
              <a:rPr lang="es-ES_tradnl" sz="1200" b="1" dirty="0" err="1">
                <a:solidFill>
                  <a:srgbClr val="000000"/>
                </a:solidFill>
                <a:effectLst/>
                <a:latin typeface="Verdana Pro" panose="020B0604030504040204" pitchFamily="34" charset="0"/>
                <a:ea typeface="Times New Roman" panose="02020603050405020304" pitchFamily="18" charset="0"/>
              </a:rPr>
              <a:t>PYMEs</a:t>
            </a:r>
            <a:r>
              <a:rPr lang="es-ES_tradnl" sz="1200" b="1" dirty="0">
                <a:solidFill>
                  <a:srgbClr val="000000"/>
                </a:solidFill>
                <a:effectLst/>
                <a:latin typeface="Verdana Pro" panose="020B0604030504040204" pitchFamily="34" charset="0"/>
                <a:ea typeface="Times New Roman" panose="02020603050405020304" pitchFamily="18" charset="0"/>
              </a:rPr>
              <a:t>, en Comercio y Medioambiente, y Comercio y Género.</a:t>
            </a:r>
            <a:r>
              <a:rPr lang="es-ES_tradnl" sz="1200" dirty="0">
                <a:effectLst/>
                <a:latin typeface="Verdana Pro" panose="020B0604030504040204" pitchFamily="34" charset="0"/>
                <a:ea typeface="Times New Roman" panose="02020603050405020304" pitchFamily="18" charset="0"/>
              </a:rPr>
              <a:t> España también va a apoyar la renovación de la </a:t>
            </a:r>
            <a:r>
              <a:rPr lang="es-ES_tradnl" sz="1200" b="1" dirty="0">
                <a:effectLst/>
                <a:latin typeface="Verdana Pro" panose="020B0604030504040204" pitchFamily="34" charset="0"/>
                <a:ea typeface="Times New Roman" panose="02020603050405020304" pitchFamily="18" charset="0"/>
              </a:rPr>
              <a:t>moratoria de derechos de aduana sobre las transmisiones electrónicas</a:t>
            </a:r>
            <a:r>
              <a:rPr lang="es-ES_tradnl" sz="1200" dirty="0">
                <a:effectLst/>
                <a:latin typeface="Verdana Pro" panose="020B0604030504040204" pitchFamily="34" charset="0"/>
                <a:ea typeface="Times New Roman" panose="02020603050405020304" pitchFamily="18" charset="0"/>
              </a:rPr>
              <a:t>. Asimismo, se buscará concertar un acuerdo sobre la </a:t>
            </a:r>
            <a:r>
              <a:rPr lang="es-ES_tradnl" sz="1200" b="1" dirty="0">
                <a:effectLst/>
                <a:latin typeface="Verdana Pro" panose="020B0604030504040204" pitchFamily="34" charset="0"/>
                <a:ea typeface="Times New Roman" panose="02020603050405020304" pitchFamily="18" charset="0"/>
              </a:rPr>
              <a:t>reglamentación nacional </a:t>
            </a:r>
            <a:r>
              <a:rPr lang="es-ES_tradnl" sz="1200" dirty="0">
                <a:effectLst/>
                <a:latin typeface="Verdana Pro" panose="020B0604030504040204" pitchFamily="34" charset="0"/>
                <a:ea typeface="Times New Roman" panose="02020603050405020304" pitchFamily="18" charset="0"/>
              </a:rPr>
              <a:t>y promover el respeto de las normas acordadas para los servicios considerados esenciales. </a:t>
            </a:r>
            <a:endParaRPr lang="es-ES" sz="1200" dirty="0">
              <a:effectLst/>
              <a:latin typeface="Verdana Pro" panose="020B0604030504040204" pitchFamily="34" charset="0"/>
              <a:ea typeface="Times New Roman" panose="02020603050405020304" pitchFamily="18" charset="0"/>
            </a:endParaRPr>
          </a:p>
          <a:p>
            <a:pPr marL="355600" algn="just">
              <a:lnSpc>
                <a:spcPct val="115000"/>
              </a:lnSpc>
            </a:pP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355600" algn="just">
              <a:lnSpc>
                <a:spcPct val="115000"/>
              </a:lnSpc>
            </a:pPr>
            <a:r>
              <a:rPr lang="es-ES_tradnl" sz="1200" dirty="0">
                <a:effectLst/>
                <a:latin typeface="Verdana Pro" panose="020B0604030504040204" pitchFamily="34" charset="0"/>
                <a:ea typeface="Times New Roman" panose="02020603050405020304" pitchFamily="18" charset="0"/>
              </a:rPr>
              <a:t>En el medio plazo, España seguirá trabajando en el seno de la UE para seguir avanzando en la modernización de la OMC, con el fin de lograr un entorno multilateral más sólido, que pueda hacer frente a los retos del comercio internacional en el siglo XXI. Además de la mejora en la igualdad de condiciones de competencia (</a:t>
            </a:r>
            <a:r>
              <a:rPr lang="es-ES_tradnl" sz="1200" i="1" dirty="0" err="1">
                <a:effectLst/>
                <a:latin typeface="Verdana Pro" panose="020B0604030504040204" pitchFamily="34" charset="0"/>
                <a:ea typeface="Times New Roman" panose="02020603050405020304" pitchFamily="18" charset="0"/>
              </a:rPr>
              <a:t>level</a:t>
            </a:r>
            <a:r>
              <a:rPr lang="es-ES_tradnl" sz="1200" i="1" dirty="0">
                <a:effectLst/>
                <a:latin typeface="Verdana Pro" panose="020B0604030504040204" pitchFamily="34" charset="0"/>
                <a:ea typeface="Times New Roman" panose="02020603050405020304" pitchFamily="18" charset="0"/>
              </a:rPr>
              <a:t> </a:t>
            </a:r>
            <a:r>
              <a:rPr lang="es-ES_tradnl" sz="1200" i="1" dirty="0" err="1">
                <a:effectLst/>
                <a:latin typeface="Verdana Pro" panose="020B0604030504040204" pitchFamily="34" charset="0"/>
                <a:ea typeface="Times New Roman" panose="02020603050405020304" pitchFamily="18" charset="0"/>
              </a:rPr>
              <a:t>playing</a:t>
            </a:r>
            <a:r>
              <a:rPr lang="es-ES_tradnl" sz="1200" i="1" dirty="0">
                <a:effectLst/>
                <a:latin typeface="Verdana Pro" panose="020B0604030504040204" pitchFamily="34" charset="0"/>
                <a:ea typeface="Times New Roman" panose="02020603050405020304" pitchFamily="18" charset="0"/>
              </a:rPr>
              <a:t> </a:t>
            </a:r>
            <a:r>
              <a:rPr lang="es-ES_tradnl" sz="1200" i="1" dirty="0" err="1">
                <a:effectLst/>
                <a:latin typeface="Verdana Pro" panose="020B0604030504040204" pitchFamily="34" charset="0"/>
                <a:ea typeface="Times New Roman" panose="02020603050405020304" pitchFamily="18" charset="0"/>
              </a:rPr>
              <a:t>field</a:t>
            </a:r>
            <a:r>
              <a:rPr lang="es-ES_tradnl" sz="1200" dirty="0">
                <a:effectLst/>
                <a:latin typeface="Verdana Pro" panose="020B0604030504040204" pitchFamily="34" charset="0"/>
                <a:ea typeface="Times New Roman" panose="02020603050405020304" pitchFamily="18" charset="0"/>
              </a:rPr>
              <a:t>), mediante el refuerzo de las disciplinas en materia de subvenciones industriales, entre otros aspectos, se buscará incrementar la efectividad de la OMC como foro para lograr acuerdos multilaterales, así como asegurar el buen funcionamiento del Entendimiento de Solución de Diferencias de la Organización. </a:t>
            </a:r>
            <a:endParaRPr lang="es-ES" sz="1200" dirty="0">
              <a:effectLst/>
              <a:latin typeface="Verdana Pro" panose="020B0604030504040204" pitchFamily="34" charset="0"/>
              <a:ea typeface="Times New Roman" panose="02020603050405020304" pitchFamily="18" charset="0"/>
            </a:endParaRPr>
          </a:p>
          <a:p>
            <a:pPr marL="228600" algn="just">
              <a:lnSpc>
                <a:spcPct val="115000"/>
              </a:lnSpc>
            </a:pP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s-ES_tradnl" sz="1200" dirty="0">
                <a:effectLst/>
                <a:latin typeface="Verdana Pro" panose="020B0604030504040204" pitchFamily="34" charset="0"/>
                <a:ea typeface="Calibri" panose="020F0502020204030204" pitchFamily="34" charset="0"/>
              </a:rPr>
              <a:t>En el ámbito del </a:t>
            </a:r>
            <a:r>
              <a:rPr lang="es-ES_tradnl" sz="1200" b="1" dirty="0">
                <a:effectLst/>
                <a:latin typeface="Verdana Pro" panose="020B0604030504040204" pitchFamily="34" charset="0"/>
                <a:ea typeface="Calibri" panose="020F0502020204030204" pitchFamily="34" charset="0"/>
              </a:rPr>
              <a:t>G20</a:t>
            </a:r>
            <a:r>
              <a:rPr lang="es-ES_tradnl" sz="1200" dirty="0">
                <a:effectLst/>
                <a:latin typeface="Verdana Pro" panose="020B0604030504040204" pitchFamily="34" charset="0"/>
                <a:ea typeface="Calibri" panose="020F0502020204030204" pitchFamily="34" charset="0"/>
              </a:rPr>
              <a:t>, España participó en la Cumbre Extraordinaria de Líderes que se convocó en marzo 2020, tras el estallido de la crisis sanitaria, los cuales se comprometieron a “hacer todo lo que sea necesario para superar la pandemia”. En este sentido, España </a:t>
            </a:r>
            <a:r>
              <a:rPr lang="es-ES_tradnl" sz="1200" b="1" dirty="0">
                <a:effectLst/>
                <a:latin typeface="Verdana Pro" panose="020B0604030504040204" pitchFamily="34" charset="0"/>
                <a:ea typeface="Calibri" panose="020F0502020204030204" pitchFamily="34" charset="0"/>
              </a:rPr>
              <a:t>apoyará la aplicación del Plan de Acción</a:t>
            </a:r>
            <a:r>
              <a:rPr lang="es-ES_tradnl" sz="1200" dirty="0">
                <a:effectLst/>
                <a:latin typeface="Verdana Pro" panose="020B0604030504040204" pitchFamily="34" charset="0"/>
                <a:ea typeface="Calibri" panose="020F0502020204030204" pitchFamily="34" charset="0"/>
              </a:rPr>
              <a:t> aprobado posteriormente por los ministros de comercio, que contiene una serie de acciones para aliviar el impacto del COVID en el comercio y la inversión, y para apoyar el sistema de comercio multilateral. Asimismo, participará activamente en las siguientes reuniones ministeriales para seguir acordando medidas que contribuyan a la recuperación económica a largo plazo.</a:t>
            </a:r>
            <a:endParaRPr lang="es-ES" sz="1200" dirty="0">
              <a:effectLst/>
              <a:latin typeface="Verdana Pro" panose="020B0604030504040204" pitchFamily="34" charset="0"/>
              <a:ea typeface="Times New Roman" panose="02020603050405020304" pitchFamily="18" charset="0"/>
            </a:endParaRPr>
          </a:p>
        </p:txBody>
      </p:sp>
      <p:sp>
        <p:nvSpPr>
          <p:cNvPr id="4" name="CuadroTexto 3">
            <a:extLst>
              <a:ext uri="{FF2B5EF4-FFF2-40B4-BE49-F238E27FC236}">
                <a16:creationId xmlns:a16="http://schemas.microsoft.com/office/drawing/2014/main" id="{FDA92744-E92D-4A2C-88D6-C0107D2A355F}"/>
              </a:ext>
            </a:extLst>
          </p:cNvPr>
          <p:cNvSpPr txBox="1"/>
          <p:nvPr/>
        </p:nvSpPr>
        <p:spPr>
          <a:xfrm>
            <a:off x="6421130" y="9659414"/>
            <a:ext cx="374475" cy="184666"/>
          </a:xfrm>
          <a:prstGeom prst="rect">
            <a:avLst/>
          </a:prstGeom>
          <a:noFill/>
        </p:spPr>
        <p:txBody>
          <a:bodyPr wrap="square" rtlCol="0">
            <a:spAutoFit/>
          </a:bodyPr>
          <a:lstStyle/>
          <a:p>
            <a:pPr algn="r"/>
            <a:r>
              <a:rPr lang="es-ES" sz="600" dirty="0"/>
              <a:t>32</a:t>
            </a:r>
          </a:p>
        </p:txBody>
      </p:sp>
    </p:spTree>
    <p:extLst>
      <p:ext uri="{BB962C8B-B14F-4D97-AF65-F5344CB8AC3E}">
        <p14:creationId xmlns:p14="http://schemas.microsoft.com/office/powerpoint/2010/main" val="215826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a:solidFill>
                  <a:srgbClr val="003A3C"/>
                </a:solidFill>
                <a:latin typeface="Verdana Pro" panose="020B0604030504040204" pitchFamily="34" charset="0"/>
                <a:cs typeface="Kartika" panose="020B0502040204020203" pitchFamily="18" charset="0"/>
              </a:rPr>
              <a:t>Plan 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5" name="CuadroTexto 4">
            <a:extLst>
              <a:ext uri="{FF2B5EF4-FFF2-40B4-BE49-F238E27FC236}">
                <a16:creationId xmlns:a16="http://schemas.microsoft.com/office/drawing/2014/main" id="{A4081651-21EA-40B4-BFF8-7329A3E4975B}"/>
              </a:ext>
            </a:extLst>
          </p:cNvPr>
          <p:cNvSpPr txBox="1"/>
          <p:nvPr/>
        </p:nvSpPr>
        <p:spPr>
          <a:xfrm>
            <a:off x="460780" y="1230077"/>
            <a:ext cx="5936440" cy="8082597"/>
          </a:xfrm>
          <a:prstGeom prst="rect">
            <a:avLst/>
          </a:prstGeom>
          <a:noFill/>
        </p:spPr>
        <p:txBody>
          <a:bodyPr wrap="square">
            <a:spAutoFit/>
          </a:bodyPr>
          <a:lstStyle/>
          <a:p>
            <a:pPr marL="342900" lvl="0" indent="-342900" algn="just">
              <a:lnSpc>
                <a:spcPct val="115000"/>
              </a:lnSpc>
              <a:buFont typeface="Symbol" panose="05050102010706020507" pitchFamily="18" charset="2"/>
              <a:buChar char=""/>
            </a:pPr>
            <a:r>
              <a:rPr lang="es-ES_tradnl" sz="1200" dirty="0">
                <a:effectLst/>
                <a:latin typeface="Verdana Pro" panose="020B0604030504040204" pitchFamily="34" charset="0"/>
                <a:ea typeface="Calibri" panose="020F0502020204030204" pitchFamily="34" charset="0"/>
              </a:rPr>
              <a:t>En el ámbito de la </a:t>
            </a:r>
            <a:r>
              <a:rPr lang="es-ES_tradnl" sz="1200" b="1" dirty="0">
                <a:effectLst/>
                <a:latin typeface="Verdana Pro" panose="020B0604030504040204" pitchFamily="34" charset="0"/>
                <a:ea typeface="Calibri" panose="020F0502020204030204" pitchFamily="34" charset="0"/>
              </a:rPr>
              <a:t>OCDE,</a:t>
            </a:r>
            <a:r>
              <a:rPr lang="es-ES_tradnl" sz="1200" dirty="0">
                <a:effectLst/>
                <a:latin typeface="Verdana Pro" panose="020B0604030504040204" pitchFamily="34" charset="0"/>
                <a:ea typeface="Calibri" panose="020F0502020204030204" pitchFamily="34" charset="0"/>
              </a:rPr>
              <a:t> España apoya la realización de estudios específicos sobre las consecuencias de la crisis de la COVID-19, tanto de ámbito general como estudios específicos, analizando, por ejemplo, su efecto sobre la mujer. Además, se aboga por la integración de una dimensión COVID-19 en los estudios que ya están en proceso. Esto nos permitirá obtener la evidencia empírica necesaria para llevar a cabo la toma de decisiones de manera fundamentada.</a:t>
            </a:r>
            <a:endParaRPr lang="es-ES" sz="1200" dirty="0">
              <a:effectLst/>
              <a:latin typeface="Verdana Pro" panose="020B0604030504040204" pitchFamily="34" charset="0"/>
              <a:ea typeface="Times New Roman" panose="02020603050405020304" pitchFamily="18" charset="0"/>
            </a:endParaRPr>
          </a:p>
          <a:p>
            <a:pPr algn="just">
              <a:lnSpc>
                <a:spcPct val="115000"/>
              </a:lnSpc>
            </a:pP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342900" lvl="0" indent="-342900" algn="just" fontAlgn="t">
              <a:lnSpc>
                <a:spcPct val="115000"/>
              </a:lnSpc>
              <a:buFont typeface="Symbol" panose="05050102010706020507" pitchFamily="18" charset="2"/>
              <a:buChar char=""/>
            </a:pPr>
            <a:r>
              <a:rPr lang="es-ES_tradnl" sz="1200" dirty="0">
                <a:solidFill>
                  <a:srgbClr val="000000"/>
                </a:solidFill>
                <a:effectLst/>
                <a:latin typeface="Verdana Pro" panose="020B0604030504040204" pitchFamily="34" charset="0"/>
                <a:ea typeface="Times New Roman" panose="02020603050405020304" pitchFamily="18" charset="0"/>
              </a:rPr>
              <a:t>Además, </a:t>
            </a:r>
            <a:r>
              <a:rPr lang="es-ES_tradnl" sz="1200" b="1" dirty="0">
                <a:solidFill>
                  <a:srgbClr val="000000"/>
                </a:solidFill>
                <a:effectLst/>
                <a:latin typeface="Verdana Pro" panose="020B0604030504040204" pitchFamily="34" charset="0"/>
                <a:ea typeface="Times New Roman" panose="02020603050405020304" pitchFamily="18" charset="0"/>
              </a:rPr>
              <a:t>por la parte de barreras comerciales,</a:t>
            </a:r>
            <a:r>
              <a:rPr lang="es-ES_tradnl" sz="1200" dirty="0">
                <a:solidFill>
                  <a:srgbClr val="000000"/>
                </a:solidFill>
                <a:effectLst/>
                <a:latin typeface="Verdana Pro" panose="020B0604030504040204" pitchFamily="34" charset="0"/>
                <a:ea typeface="Times New Roman" panose="02020603050405020304" pitchFamily="18" charset="0"/>
              </a:rPr>
              <a:t> con la nueva interfaz del Portal de barreras de la Secretaria de Estado de Comercio y el contacto continuo con las asociaciones empresariales, se pretende capturar más usuarios y obtener un mayor número de denuncias de barreras que faciliten la pronta identificación de problemas y la puesta en marcha de mecanismos y realización de gestiones bilaterales encaminadas a su resolución. Se contará también con el apoyo de la nueva estrategia de la Comisión Europea que se centrará en la correcta implementación de los Acuerdos de Libre Comercio, además de los instrumentos ya existentes en los acuerdos comerciales, con lo que se espera aumentar la eficacia en la eliminación de barreras comerciales.</a:t>
            </a:r>
            <a:endParaRPr lang="es-ES" sz="1200" dirty="0">
              <a:effectLst/>
              <a:latin typeface="Verdana Pro" panose="020B0604030504040204" pitchFamily="34" charset="0"/>
              <a:ea typeface="Times New Roman" panose="02020603050405020304" pitchFamily="18" charset="0"/>
            </a:endParaRPr>
          </a:p>
          <a:p>
            <a:pPr marL="228600" algn="just" fontAlgn="t">
              <a:lnSpc>
                <a:spcPct val="115000"/>
              </a:lnSpc>
            </a:pP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342900" lvl="0" indent="-342900" algn="just" fontAlgn="t">
              <a:lnSpc>
                <a:spcPct val="115000"/>
              </a:lnSpc>
              <a:spcAft>
                <a:spcPts val="1200"/>
              </a:spcAft>
              <a:buFont typeface="Symbol" panose="05050102010706020507" pitchFamily="18" charset="2"/>
              <a:buChar char=""/>
            </a:pPr>
            <a:r>
              <a:rPr lang="es-ES_tradnl" sz="1200" dirty="0">
                <a:solidFill>
                  <a:srgbClr val="000000"/>
                </a:solidFill>
                <a:effectLst/>
                <a:latin typeface="Verdana Pro" panose="020B0604030504040204" pitchFamily="34" charset="0"/>
                <a:ea typeface="Times New Roman" panose="02020603050405020304" pitchFamily="18" charset="0"/>
              </a:rPr>
              <a:t>Desde el 1 febrero del 2020, </a:t>
            </a:r>
            <a:r>
              <a:rPr lang="es-ES_tradnl" sz="1200" b="1" dirty="0">
                <a:solidFill>
                  <a:srgbClr val="000000"/>
                </a:solidFill>
                <a:effectLst/>
                <a:latin typeface="Verdana Pro" panose="020B0604030504040204" pitchFamily="34" charset="0"/>
                <a:ea typeface="Times New Roman" panose="02020603050405020304" pitchFamily="18" charset="0"/>
              </a:rPr>
              <a:t>el Reino Unido</a:t>
            </a:r>
            <a:r>
              <a:rPr lang="es-ES_tradnl" sz="1200" dirty="0">
                <a:solidFill>
                  <a:srgbClr val="000000"/>
                </a:solidFill>
                <a:effectLst/>
                <a:latin typeface="Verdana Pro" panose="020B0604030504040204" pitchFamily="34" charset="0"/>
                <a:ea typeface="Times New Roman" panose="02020603050405020304" pitchFamily="18" charset="0"/>
              </a:rPr>
              <a:t> ya no es un Estado Miembro de la Unión Europea. En dicha fecha entró en vigor el Acuerdo de retirada, que garantiza una salida ordenada del Reino Unido de la UE y por el que se establece un periodo transitorio que durará hasta el 31 de diciembre del 2020. Durante el mismo, el Reino Unido seguirá formando parte del Territorio Aduanero de la UE y del Mercado Único y, en consecuencia, continuará la libre circulación de mercancías, personas, trabajadores y la libre prestación de servicios.</a:t>
            </a:r>
            <a:endParaRPr lang="es-ES" sz="1200" dirty="0">
              <a:effectLst/>
              <a:latin typeface="Verdana Pro" panose="020B0604030504040204" pitchFamily="34" charset="0"/>
              <a:ea typeface="Times New Roman" panose="02020603050405020304" pitchFamily="18" charset="0"/>
            </a:endParaRPr>
          </a:p>
          <a:p>
            <a:pPr marL="355600" algn="just">
              <a:lnSpc>
                <a:spcPct val="115000"/>
              </a:lnSpc>
            </a:pPr>
            <a:r>
              <a:rPr lang="es-ES_tradnl" sz="1200" dirty="0">
                <a:effectLst/>
                <a:latin typeface="Verdana Pro" panose="020B0604030504040204" pitchFamily="34" charset="0"/>
                <a:ea typeface="Times New Roman" panose="02020603050405020304" pitchFamily="18" charset="0"/>
              </a:rPr>
              <a:t>A partir del 1 de enero de 2021, con o sin acuerdo comercial, el Reino Unido quedará fuera de la Unión Aduanera de la UE y del Mercado único europeo, y será un país tercero a todos los efectos, tanto en comercio de bienes como de servicios. En consecuencia, a partir de esa fecha aparecerán irremediablemente obstáculos a las operaciones en este mercado, si bien su intensidad variará en función de</a:t>
            </a:r>
            <a:r>
              <a:rPr lang="es-ES_tradnl" sz="1200" dirty="0">
                <a:solidFill>
                  <a:srgbClr val="FF0000"/>
                </a:solidFill>
                <a:effectLst/>
                <a:latin typeface="Verdana Pro" panose="020B0604030504040204" pitchFamily="34" charset="0"/>
                <a:ea typeface="Times New Roman" panose="02020603050405020304" pitchFamily="18" charset="0"/>
              </a:rPr>
              <a:t> </a:t>
            </a:r>
            <a:r>
              <a:rPr lang="es-ES_tradnl" sz="1200" dirty="0">
                <a:effectLst/>
                <a:latin typeface="Verdana Pro" panose="020B0604030504040204" pitchFamily="34" charset="0"/>
                <a:ea typeface="Times New Roman" panose="02020603050405020304" pitchFamily="18" charset="0"/>
              </a:rPr>
              <a:t>que haya o no acuerdo y del tipo de acuerdo al que se llegue.</a:t>
            </a:r>
            <a:endParaRPr lang="es-ES" sz="1200" dirty="0">
              <a:effectLst/>
              <a:latin typeface="Verdana Pro" panose="020B0604030504040204" pitchFamily="34" charset="0"/>
              <a:ea typeface="Times New Roman" panose="02020603050405020304" pitchFamily="18" charset="0"/>
            </a:endParaRPr>
          </a:p>
        </p:txBody>
      </p:sp>
      <p:sp>
        <p:nvSpPr>
          <p:cNvPr id="4" name="CuadroTexto 3">
            <a:extLst>
              <a:ext uri="{FF2B5EF4-FFF2-40B4-BE49-F238E27FC236}">
                <a16:creationId xmlns:a16="http://schemas.microsoft.com/office/drawing/2014/main" id="{B2C2C238-A56E-435F-864F-B1FF6811FF6C}"/>
              </a:ext>
            </a:extLst>
          </p:cNvPr>
          <p:cNvSpPr txBox="1"/>
          <p:nvPr/>
        </p:nvSpPr>
        <p:spPr>
          <a:xfrm>
            <a:off x="6421130" y="9659414"/>
            <a:ext cx="374475" cy="184666"/>
          </a:xfrm>
          <a:prstGeom prst="rect">
            <a:avLst/>
          </a:prstGeom>
          <a:noFill/>
        </p:spPr>
        <p:txBody>
          <a:bodyPr wrap="square" rtlCol="0">
            <a:spAutoFit/>
          </a:bodyPr>
          <a:lstStyle/>
          <a:p>
            <a:pPr algn="r"/>
            <a:r>
              <a:rPr lang="es-ES" sz="600" dirty="0"/>
              <a:t>33</a:t>
            </a:r>
          </a:p>
        </p:txBody>
      </p:sp>
    </p:spTree>
    <p:extLst>
      <p:ext uri="{BB962C8B-B14F-4D97-AF65-F5344CB8AC3E}">
        <p14:creationId xmlns:p14="http://schemas.microsoft.com/office/powerpoint/2010/main" val="39770811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a:solidFill>
                  <a:srgbClr val="003A3C"/>
                </a:solidFill>
                <a:latin typeface="Verdana Pro" panose="020B0604030504040204" pitchFamily="34" charset="0"/>
                <a:cs typeface="Kartika" panose="020B0502040204020203" pitchFamily="18" charset="0"/>
              </a:rPr>
              <a:t>Plan 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5" name="CuadroTexto 4">
            <a:extLst>
              <a:ext uri="{FF2B5EF4-FFF2-40B4-BE49-F238E27FC236}">
                <a16:creationId xmlns:a16="http://schemas.microsoft.com/office/drawing/2014/main" id="{93FF091F-1D23-4CA5-9EFC-CF48D2DF0377}"/>
              </a:ext>
            </a:extLst>
          </p:cNvPr>
          <p:cNvSpPr txBox="1"/>
          <p:nvPr/>
        </p:nvSpPr>
        <p:spPr>
          <a:xfrm>
            <a:off x="520321" y="1354204"/>
            <a:ext cx="5817358" cy="8586966"/>
          </a:xfrm>
          <a:prstGeom prst="rect">
            <a:avLst/>
          </a:prstGeom>
          <a:noFill/>
        </p:spPr>
        <p:txBody>
          <a:bodyPr wrap="square">
            <a:spAutoFit/>
          </a:bodyPr>
          <a:lstStyle/>
          <a:p>
            <a:pPr marL="226695" algn="just">
              <a:lnSpc>
                <a:spcPct val="115000"/>
              </a:lnSpc>
            </a:pPr>
            <a:r>
              <a:rPr lang="es-ES_tradnl" sz="1200" dirty="0">
                <a:effectLst/>
                <a:latin typeface="Verdana Pro" panose="020B0604030504040204" pitchFamily="34" charset="0"/>
                <a:ea typeface="Times New Roman" panose="02020603050405020304" pitchFamily="18" charset="0"/>
              </a:rPr>
              <a:t>La salida de Reino Unido de la UE inevitablemente tendrá un impacto negativo sobre todas las partes afectadas, incluida la economía española, al tratarse de uno de nuestros principales socios comerciales, ocupando el quinto puesto en nuestras exportaciones de bienes y el primero en servicios. Con respecto a la inversión, ocupa el primero o segundo puesto, dependiendo de año, en ambas direcciones. </a:t>
            </a:r>
            <a:endParaRPr lang="es-ES" sz="1200" dirty="0">
              <a:effectLst/>
              <a:latin typeface="Verdana Pro" panose="020B0604030504040204" pitchFamily="34" charset="0"/>
              <a:ea typeface="Times New Roman" panose="02020603050405020304" pitchFamily="18" charset="0"/>
            </a:endParaRPr>
          </a:p>
          <a:p>
            <a:pPr marL="226695" algn="just">
              <a:lnSpc>
                <a:spcPct val="115000"/>
              </a:lnSpc>
            </a:pP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226695" algn="just">
              <a:lnSpc>
                <a:spcPct val="115000"/>
              </a:lnSpc>
            </a:pPr>
            <a:r>
              <a:rPr lang="es-ES_tradnl" sz="1200" dirty="0">
                <a:effectLst/>
                <a:latin typeface="Verdana Pro" panose="020B0604030504040204" pitchFamily="34" charset="0"/>
                <a:ea typeface="Times New Roman" panose="02020603050405020304" pitchFamily="18" charset="0"/>
              </a:rPr>
              <a:t>Pese a este impacto agregado limitado, los efectos a nivel sectorial serían heterogéneos y algunos sectores concretos sufrirían un impacto más intenso, mientras que otros se verían poco afectados. El impacto en un sector dependerá, entre otros factores, de la naturaleza de sus productos, de su grado de exposición al mercado británico, así como de la importancia de las barreras comerciales que aparezcan en el futuro.</a:t>
            </a:r>
          </a:p>
          <a:p>
            <a:pPr marL="226695" algn="just">
              <a:lnSpc>
                <a:spcPct val="115000"/>
              </a:lnSpc>
            </a:pPr>
            <a:endParaRPr lang="es-ES" sz="1200" dirty="0">
              <a:effectLst/>
              <a:latin typeface="Verdana Pro" panose="020B0604030504040204" pitchFamily="34" charset="0"/>
              <a:ea typeface="Times New Roman" panose="02020603050405020304" pitchFamily="18" charset="0"/>
            </a:endParaRPr>
          </a:p>
          <a:p>
            <a:pPr marL="226695" algn="just" fontAlgn="t">
              <a:lnSpc>
                <a:spcPct val="115000"/>
              </a:lnSpc>
            </a:pPr>
            <a:r>
              <a:rPr lang="es-ES" sz="1200" dirty="0">
                <a:solidFill>
                  <a:srgbClr val="000000"/>
                </a:solidFill>
                <a:effectLst/>
                <a:latin typeface="Verdana Pro" panose="020B0604030504040204" pitchFamily="34" charset="0"/>
                <a:ea typeface="Times New Roman" panose="02020603050405020304" pitchFamily="18" charset="0"/>
              </a:rPr>
              <a:t>Es por ello que se hace necesario reforzar las medidas de apoyo a las empresas, especialmente a las </a:t>
            </a:r>
            <a:r>
              <a:rPr lang="es-ES" sz="1200" dirty="0" err="1">
                <a:solidFill>
                  <a:srgbClr val="000000"/>
                </a:solidFill>
                <a:effectLst/>
                <a:latin typeface="Verdana Pro" panose="020B0604030504040204" pitchFamily="34" charset="0"/>
                <a:ea typeface="Times New Roman" panose="02020603050405020304" pitchFamily="18" charset="0"/>
              </a:rPr>
              <a:t>PYMEs</a:t>
            </a:r>
            <a:r>
              <a:rPr lang="es-ES" sz="1200" dirty="0">
                <a:solidFill>
                  <a:srgbClr val="000000"/>
                </a:solidFill>
                <a:effectLst/>
                <a:latin typeface="Verdana Pro" panose="020B0604030504040204" pitchFamily="34" charset="0"/>
                <a:ea typeface="Times New Roman" panose="02020603050405020304" pitchFamily="18" charset="0"/>
              </a:rPr>
              <a:t> afectadas, continuando y ampliando las acciones ya previstas de preparación, así como de apoyo a la diversificación a otros destinos de exportación, especialmente en aquellos sectores más afectados.</a:t>
            </a:r>
          </a:p>
          <a:p>
            <a:pPr marL="226695" algn="just" fontAlgn="t">
              <a:lnSpc>
                <a:spcPct val="115000"/>
              </a:lnSpc>
            </a:pPr>
            <a:endParaRPr lang="es-ES" sz="1200" dirty="0">
              <a:effectLst/>
              <a:latin typeface="Verdana Pro" panose="020B0604030504040204" pitchFamily="34" charset="0"/>
              <a:ea typeface="Times New Roman" panose="02020603050405020304" pitchFamily="18" charset="0"/>
            </a:endParaRPr>
          </a:p>
          <a:p>
            <a:pPr marL="226695" algn="just" fontAlgn="t">
              <a:lnSpc>
                <a:spcPct val="115000"/>
              </a:lnSpc>
            </a:pPr>
            <a:r>
              <a:rPr lang="es-ES" sz="1200" dirty="0">
                <a:solidFill>
                  <a:srgbClr val="000000"/>
                </a:solidFill>
                <a:effectLst/>
                <a:latin typeface="Verdana Pro" panose="020B0604030504040204" pitchFamily="34" charset="0"/>
                <a:ea typeface="Times New Roman" panose="02020603050405020304" pitchFamily="18" charset="0"/>
              </a:rPr>
              <a:t>Desde la Secretaría de Estado de Comercio se ha elaborado un ambicioso plan de preparación para el nuevo escenario tras la finalización del periodo transitorio, que incluye el refuerzo de los medios personales y materiales, así como una amplia estrategia de comunicación a través de nuestra página web y de la celebración de más de 100 jornadas y </a:t>
            </a:r>
            <a:r>
              <a:rPr lang="es-ES" sz="1200" dirty="0" err="1">
                <a:solidFill>
                  <a:srgbClr val="000000"/>
                </a:solidFill>
                <a:effectLst/>
                <a:latin typeface="Verdana Pro" panose="020B0604030504040204" pitchFamily="34" charset="0"/>
                <a:ea typeface="Times New Roman" panose="02020603050405020304" pitchFamily="18" charset="0"/>
              </a:rPr>
              <a:t>webinars</a:t>
            </a:r>
            <a:r>
              <a:rPr lang="es-ES" sz="1200" dirty="0">
                <a:solidFill>
                  <a:srgbClr val="000000"/>
                </a:solidFill>
                <a:effectLst/>
                <a:latin typeface="Verdana Pro" panose="020B0604030504040204" pitchFamily="34" charset="0"/>
                <a:ea typeface="Times New Roman" panose="02020603050405020304" pitchFamily="18" charset="0"/>
              </a:rPr>
              <a:t> por toda la geografía española con empresas y operadores con el fin de ayudarles en su preparación. Hasta ahora han participado, en estas jornadas, tanto presencialmente como de manera virtual, más de 3.000 empresas españolas.</a:t>
            </a:r>
          </a:p>
          <a:p>
            <a:pPr marL="226695" algn="just" fontAlgn="t">
              <a:lnSpc>
                <a:spcPct val="115000"/>
              </a:lnSpc>
            </a:pPr>
            <a:endParaRPr lang="es-ES" sz="1200" dirty="0">
              <a:effectLst/>
              <a:latin typeface="Verdana Pro" panose="020B0604030504040204" pitchFamily="34" charset="0"/>
              <a:ea typeface="Times New Roman" panose="02020603050405020304" pitchFamily="18" charset="0"/>
            </a:endParaRPr>
          </a:p>
          <a:p>
            <a:pPr marL="226695" algn="just" fontAlgn="t">
              <a:lnSpc>
                <a:spcPct val="115000"/>
              </a:lnSpc>
            </a:pPr>
            <a:r>
              <a:rPr lang="es-ES" sz="1200" dirty="0">
                <a:solidFill>
                  <a:srgbClr val="000000"/>
                </a:solidFill>
                <a:effectLst/>
                <a:latin typeface="Verdana Pro" panose="020B0604030504040204" pitchFamily="34" charset="0"/>
                <a:ea typeface="Times New Roman" panose="02020603050405020304" pitchFamily="18" charset="0"/>
              </a:rPr>
              <a:t>Además, ICEX está prestando apoyo a las empresas y dispone del llamado “Cheque </a:t>
            </a:r>
            <a:r>
              <a:rPr lang="es-ES" sz="1200" dirty="0" err="1">
                <a:solidFill>
                  <a:srgbClr val="000000"/>
                </a:solidFill>
                <a:effectLst/>
                <a:latin typeface="Verdana Pro" panose="020B0604030504040204" pitchFamily="34" charset="0"/>
                <a:ea typeface="Times New Roman" panose="02020603050405020304" pitchFamily="18" charset="0"/>
              </a:rPr>
              <a:t>Brexit</a:t>
            </a:r>
            <a:r>
              <a:rPr lang="es-ES" sz="1200" dirty="0">
                <a:solidFill>
                  <a:srgbClr val="000000"/>
                </a:solidFill>
                <a:effectLst/>
                <a:latin typeface="Verdana Pro" panose="020B0604030504040204" pitchFamily="34" charset="0"/>
                <a:ea typeface="Times New Roman" panose="02020603050405020304" pitchFamily="18" charset="0"/>
              </a:rPr>
              <a:t>”, que supone un asesoramiento individualizado con una reducción significativa de precios, que puede llegar al 80% para </a:t>
            </a:r>
            <a:r>
              <a:rPr lang="es-ES" sz="1200" dirty="0" err="1">
                <a:solidFill>
                  <a:srgbClr val="000000"/>
                </a:solidFill>
                <a:effectLst/>
                <a:latin typeface="Verdana Pro" panose="020B0604030504040204" pitchFamily="34" charset="0"/>
                <a:ea typeface="Times New Roman" panose="02020603050405020304" pitchFamily="18" charset="0"/>
              </a:rPr>
              <a:t>PYMEs</a:t>
            </a:r>
            <a:r>
              <a:rPr lang="es-ES" sz="1200" dirty="0">
                <a:solidFill>
                  <a:srgbClr val="000000"/>
                </a:solidFill>
                <a:effectLst/>
                <a:latin typeface="Verdana Pro" panose="020B0604030504040204" pitchFamily="34" charset="0"/>
                <a:ea typeface="Times New Roman" panose="02020603050405020304" pitchFamily="18" charset="0"/>
              </a:rPr>
              <a:t>. El objetivo es apoyar a las empresas que vayan a afrontar las nuevas condiciones de acceso al mercado británico.</a:t>
            </a:r>
          </a:p>
          <a:p>
            <a:pPr marL="226695" algn="just" fontAlgn="t">
              <a:lnSpc>
                <a:spcPct val="115000"/>
              </a:lnSpc>
            </a:pPr>
            <a:endParaRPr lang="es-ES" sz="1200" dirty="0">
              <a:effectLst/>
              <a:latin typeface="Verdana Pro" panose="020B0604030504040204" pitchFamily="34" charset="0"/>
              <a:ea typeface="Times New Roman" panose="02020603050405020304" pitchFamily="18" charset="0"/>
            </a:endParaRPr>
          </a:p>
        </p:txBody>
      </p:sp>
      <p:sp>
        <p:nvSpPr>
          <p:cNvPr id="4" name="CuadroTexto 3">
            <a:extLst>
              <a:ext uri="{FF2B5EF4-FFF2-40B4-BE49-F238E27FC236}">
                <a16:creationId xmlns:a16="http://schemas.microsoft.com/office/drawing/2014/main" id="{17F36DB0-689E-4940-9DCD-4EC1A26B5D21}"/>
              </a:ext>
            </a:extLst>
          </p:cNvPr>
          <p:cNvSpPr txBox="1"/>
          <p:nvPr/>
        </p:nvSpPr>
        <p:spPr>
          <a:xfrm>
            <a:off x="6421130" y="9659414"/>
            <a:ext cx="374475" cy="184666"/>
          </a:xfrm>
          <a:prstGeom prst="rect">
            <a:avLst/>
          </a:prstGeom>
          <a:noFill/>
        </p:spPr>
        <p:txBody>
          <a:bodyPr wrap="square" rtlCol="0">
            <a:spAutoFit/>
          </a:bodyPr>
          <a:lstStyle/>
          <a:p>
            <a:pPr algn="r"/>
            <a:r>
              <a:rPr lang="es-ES" sz="600" dirty="0"/>
              <a:t>34</a:t>
            </a:r>
          </a:p>
        </p:txBody>
      </p:sp>
    </p:spTree>
    <p:extLst>
      <p:ext uri="{BB962C8B-B14F-4D97-AF65-F5344CB8AC3E}">
        <p14:creationId xmlns:p14="http://schemas.microsoft.com/office/powerpoint/2010/main" val="2595475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a:solidFill>
                  <a:srgbClr val="003A3C"/>
                </a:solidFill>
                <a:latin typeface="Verdana Pro" panose="020B0604030504040204" pitchFamily="34" charset="0"/>
                <a:cs typeface="Kartika" panose="020B0502040204020203" pitchFamily="18" charset="0"/>
              </a:rPr>
              <a:t>Plan 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6" name="CuadroTexto 5">
            <a:extLst>
              <a:ext uri="{FF2B5EF4-FFF2-40B4-BE49-F238E27FC236}">
                <a16:creationId xmlns:a16="http://schemas.microsoft.com/office/drawing/2014/main" id="{72681765-DF7C-4599-8991-7E7527E088B3}"/>
              </a:ext>
            </a:extLst>
          </p:cNvPr>
          <p:cNvSpPr txBox="1"/>
          <p:nvPr/>
        </p:nvSpPr>
        <p:spPr>
          <a:xfrm>
            <a:off x="460612" y="1166970"/>
            <a:ext cx="6093632" cy="7100405"/>
          </a:xfrm>
          <a:prstGeom prst="rect">
            <a:avLst/>
          </a:prstGeom>
          <a:noFill/>
        </p:spPr>
        <p:txBody>
          <a:bodyPr wrap="square">
            <a:spAutoFit/>
          </a:bodyPr>
          <a:lstStyle/>
          <a:p>
            <a:pPr marL="226695" algn="just" fontAlgn="t">
              <a:lnSpc>
                <a:spcPct val="115000"/>
              </a:lnSpc>
            </a:pPr>
            <a:r>
              <a:rPr lang="es-ES" sz="120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En el ámbito de las ayudas </a:t>
            </a:r>
            <a:r>
              <a:rPr lang="es-ES" sz="1200" dirty="0">
                <a:solidFill>
                  <a:srgbClr val="000000"/>
                </a:solidFill>
                <a:effectLst/>
                <a:latin typeface="Verdana Pro" panose="020B0604030504040204" pitchFamily="34" charset="0"/>
                <a:ea typeface="Times New Roman" panose="02020603050405020304" pitchFamily="18" charset="0"/>
              </a:rPr>
              <a:t>de la convocatoria </a:t>
            </a:r>
            <a:r>
              <a:rPr lang="es-ES" sz="120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ICEX NEXT</a:t>
            </a:r>
            <a:r>
              <a:rPr lang="es-ES" sz="1200" dirty="0">
                <a:solidFill>
                  <a:srgbClr val="000000"/>
                </a:solidFill>
                <a:effectLst/>
                <a:latin typeface="Verdana Pro" panose="020B0604030504040204" pitchFamily="34" charset="0"/>
                <a:ea typeface="Times New Roman" panose="02020603050405020304" pitchFamily="18" charset="0"/>
              </a:rPr>
              <a:t> 2019/2020</a:t>
            </a:r>
            <a:r>
              <a:rPr lang="es-ES" sz="120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 instrumento diseñado para dar consultoría estratégica a empresas a medio plazo, se incluye un programa de consultoría estratégica con motivo del </a:t>
            </a:r>
            <a:r>
              <a:rPr lang="es-ES" sz="1200" i="1"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Brexit</a:t>
            </a:r>
            <a:r>
              <a:rPr lang="es-ES" sz="120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 que apoye a las empresas durante el tiempo que pueda durar su ajuste (18 meses) a las nuevas condiciones de mercado</a:t>
            </a:r>
            <a:r>
              <a:rPr lang="es-ES" sz="1200" dirty="0">
                <a:solidFill>
                  <a:srgbClr val="000000"/>
                </a:solidFill>
                <a:effectLst/>
                <a:latin typeface="Verdana Pro" panose="020B0604030504040204" pitchFamily="34" charset="0"/>
                <a:ea typeface="Times New Roman" panose="02020603050405020304" pitchFamily="18" charset="0"/>
              </a:rPr>
              <a:t>.</a:t>
            </a:r>
          </a:p>
          <a:p>
            <a:pPr marL="226695" algn="just" fontAlgn="t">
              <a:lnSpc>
                <a:spcPct val="115000"/>
              </a:lnSpc>
            </a:pPr>
            <a:endParaRPr lang="es-ES" sz="1200" dirty="0">
              <a:effectLst/>
              <a:latin typeface="Verdana Pro" panose="020B0604030504040204" pitchFamily="34" charset="0"/>
              <a:ea typeface="Times New Roman" panose="02020603050405020304" pitchFamily="18" charset="0"/>
            </a:endParaRPr>
          </a:p>
          <a:p>
            <a:pPr marL="226695" algn="just" fontAlgn="t">
              <a:lnSpc>
                <a:spcPct val="115000"/>
              </a:lnSpc>
            </a:pPr>
            <a:r>
              <a:rPr lang="es-ES" sz="1200" dirty="0">
                <a:solidFill>
                  <a:srgbClr val="000000"/>
                </a:solidFill>
                <a:effectLst/>
                <a:latin typeface="Verdana Pro" panose="020B0604030504040204" pitchFamily="34" charset="0"/>
                <a:ea typeface="Times New Roman" panose="02020603050405020304" pitchFamily="18" charset="0"/>
              </a:rPr>
              <a:t>Por último, se ha incluido en el proyecto de Presupuestos Generales del Estado para 2021 un incremento del 20% de la dotación actual para apoyar a las asociaciones/federaciones con el fin de hacer frente a los gastos derivados de la salida del Reino Unido de la UE para abordar por ejemplo obligaciones contractuales contraídas con clientes británicos y para la propia elaboración de planes de preparación.</a:t>
            </a:r>
          </a:p>
          <a:p>
            <a:pPr marL="226695" algn="just" fontAlgn="t">
              <a:lnSpc>
                <a:spcPct val="115000"/>
              </a:lnSpc>
            </a:pPr>
            <a:endParaRPr lang="es-ES" sz="1200" dirty="0">
              <a:solidFill>
                <a:srgbClr val="000000"/>
              </a:solidFill>
              <a:latin typeface="Verdana Pro" panose="020B0604030504040204" pitchFamily="34" charset="0"/>
              <a:ea typeface="Times New Roman" panose="02020603050405020304" pitchFamily="18" charset="0"/>
            </a:endParaRPr>
          </a:p>
          <a:p>
            <a:pPr marL="226695" algn="just" fontAlgn="t">
              <a:lnSpc>
                <a:spcPct val="115000"/>
              </a:lnSpc>
            </a:pPr>
            <a:endParaRPr lang="es-ES" sz="1200" dirty="0">
              <a:solidFill>
                <a:srgbClr val="000000"/>
              </a:solidFill>
              <a:latin typeface="Verdana Pro" panose="020B0604030504040204" pitchFamily="34" charset="0"/>
              <a:ea typeface="Times New Roman" panose="02020603050405020304" pitchFamily="18" charset="0"/>
            </a:endParaRPr>
          </a:p>
          <a:p>
            <a:pPr marL="226695" algn="just" fontAlgn="t">
              <a:lnSpc>
                <a:spcPct val="115000"/>
              </a:lnSpc>
            </a:pPr>
            <a:endParaRPr lang="es-ES" sz="1200" dirty="0">
              <a:solidFill>
                <a:srgbClr val="000000"/>
              </a:solidFill>
              <a:latin typeface="Verdana Pro" panose="020B0604030504040204" pitchFamily="34" charset="0"/>
              <a:ea typeface="Times New Roman" panose="02020603050405020304" pitchFamily="18" charset="0"/>
            </a:endParaRPr>
          </a:p>
          <a:p>
            <a:pPr marL="226695" algn="just" fontAlgn="t">
              <a:lnSpc>
                <a:spcPct val="115000"/>
              </a:lnSpc>
            </a:pPr>
            <a:r>
              <a:rPr lang="es-ES" sz="1200" dirty="0">
                <a:solidFill>
                  <a:srgbClr val="000000"/>
                </a:solidFill>
                <a:effectLst/>
                <a:latin typeface="Verdana Pro" panose="020B0604030504040204" pitchFamily="34" charset="0"/>
                <a:ea typeface="Times New Roman" panose="02020603050405020304" pitchFamily="18" charset="0"/>
              </a:rPr>
              <a:t>					******</a:t>
            </a:r>
          </a:p>
          <a:p>
            <a:pPr marL="226695" algn="just" fontAlgn="t">
              <a:lnSpc>
                <a:spcPct val="115000"/>
              </a:lnSpc>
            </a:pPr>
            <a:endParaRPr lang="es-ES" sz="1200" dirty="0">
              <a:solidFill>
                <a:srgbClr val="000000"/>
              </a:solidFill>
              <a:latin typeface="Verdana Pro" panose="020B0604030504040204" pitchFamily="34" charset="0"/>
              <a:ea typeface="Times New Roman" panose="02020603050405020304" pitchFamily="18" charset="0"/>
            </a:endParaRPr>
          </a:p>
          <a:p>
            <a:pPr marL="226695" algn="just" fontAlgn="t">
              <a:lnSpc>
                <a:spcPct val="115000"/>
              </a:lnSpc>
            </a:pPr>
            <a:endParaRPr lang="es-ES" sz="1200" dirty="0">
              <a:solidFill>
                <a:srgbClr val="FF0000"/>
              </a:solidFill>
              <a:effectLst/>
              <a:latin typeface="Verdana Pro" panose="020B0604030504040204" pitchFamily="34" charset="0"/>
              <a:ea typeface="Times New Roman" panose="02020603050405020304" pitchFamily="18" charset="0"/>
            </a:endParaRPr>
          </a:p>
          <a:p>
            <a:pPr marL="226695" algn="just" fontAlgn="t">
              <a:lnSpc>
                <a:spcPct val="115000"/>
              </a:lnSpc>
            </a:pPr>
            <a:endParaRPr lang="es-ES" sz="1200" dirty="0">
              <a:solidFill>
                <a:srgbClr val="FF0000"/>
              </a:solidFill>
              <a:latin typeface="Verdana Pro" panose="020B0604030504040204" pitchFamily="34" charset="0"/>
              <a:ea typeface="Times New Roman" panose="02020603050405020304" pitchFamily="18" charset="0"/>
            </a:endParaRPr>
          </a:p>
          <a:p>
            <a:pPr marL="226695" algn="just" fontAlgn="t">
              <a:lnSpc>
                <a:spcPct val="115000"/>
              </a:lnSpc>
            </a:pPr>
            <a:r>
              <a:rPr lang="es-ES" sz="1200" dirty="0">
                <a:effectLst/>
                <a:latin typeface="Verdana Pro" panose="020B0604030504040204" pitchFamily="34" charset="0"/>
                <a:ea typeface="Times New Roman" panose="02020603050405020304" pitchFamily="18" charset="0"/>
              </a:rPr>
              <a:t>Los objetivos y las medidas del Plan de </a:t>
            </a:r>
            <a:r>
              <a:rPr lang="es-ES" sz="1200" dirty="0">
                <a:latin typeface="Verdana Pro" panose="020B0604030504040204" pitchFamily="34" charset="0"/>
                <a:ea typeface="Times New Roman" panose="02020603050405020304" pitchFamily="18" charset="0"/>
              </a:rPr>
              <a:t>C</a:t>
            </a:r>
            <a:r>
              <a:rPr lang="es-ES" sz="1200" dirty="0">
                <a:effectLst/>
                <a:latin typeface="Verdana Pro" panose="020B0604030504040204" pitchFamily="34" charset="0"/>
                <a:ea typeface="Times New Roman" panose="02020603050405020304" pitchFamily="18" charset="0"/>
              </a:rPr>
              <a:t>hoque frente a la COVID-19 son el punto de partida para la elaboración del </a:t>
            </a:r>
            <a:r>
              <a:rPr lang="es-ES" sz="1200" b="1" dirty="0">
                <a:effectLst/>
                <a:latin typeface="Verdana Pro" panose="020B0604030504040204" pitchFamily="34" charset="0"/>
                <a:ea typeface="Times New Roman" panose="02020603050405020304" pitchFamily="18" charset="0"/>
              </a:rPr>
              <a:t>III Plan de Acción para la Internacionalización correspondiente a los años 2021-2022 </a:t>
            </a:r>
            <a:r>
              <a:rPr lang="es-ES" sz="1200" dirty="0">
                <a:effectLst/>
                <a:latin typeface="Verdana Pro" panose="020B0604030504040204" pitchFamily="34" charset="0"/>
                <a:ea typeface="Times New Roman" panose="02020603050405020304" pitchFamily="18" charset="0"/>
              </a:rPr>
              <a:t>y, dado que, según las estimaciones de crecimiento económico para el inicio del próximo año, nos encontraremos en una senda de recuperación </a:t>
            </a:r>
            <a:r>
              <a:rPr lang="es-ES" sz="1200" dirty="0">
                <a:latin typeface="Verdana Pro" panose="020B0604030504040204" pitchFamily="34" charset="0"/>
                <a:ea typeface="Times New Roman" panose="02020603050405020304" pitchFamily="18" charset="0"/>
              </a:rPr>
              <a:t>pero todavía dentro </a:t>
            </a:r>
            <a:r>
              <a:rPr lang="es-ES" sz="1200" dirty="0">
                <a:effectLst/>
                <a:latin typeface="Verdana Pro" panose="020B0604030504040204" pitchFamily="34" charset="0"/>
                <a:ea typeface="Times New Roman" panose="02020603050405020304" pitchFamily="18" charset="0"/>
              </a:rPr>
              <a:t>de un escenario de gran incertidumbre, los objetivos anteriores focalizados en preservar tejido exportador continuarán siendo válidos y, además, en el nuevo Plan de Acción 2021-2022 se </a:t>
            </a:r>
            <a:r>
              <a:rPr lang="es-ES" sz="1200" dirty="0">
                <a:latin typeface="Verdana Pro" panose="020B0604030504040204" pitchFamily="34" charset="0"/>
                <a:ea typeface="Times New Roman" panose="02020603050405020304" pitchFamily="18" charset="0"/>
              </a:rPr>
              <a:t>establecen como objetivos prioritarios: en primer  lugar, conseguir que el sector exterior se configure como pilar de crecimiento y empleo, y en segundo lugar, en su resiliencia.  </a:t>
            </a:r>
            <a:endParaRPr lang="es-ES" sz="1200" dirty="0">
              <a:effectLst/>
              <a:latin typeface="Verdana Pro" panose="020B0604030504040204" pitchFamily="34" charset="0"/>
              <a:ea typeface="Times New Roman" panose="02020603050405020304" pitchFamily="18" charset="0"/>
            </a:endParaRPr>
          </a:p>
          <a:p>
            <a:pPr marL="226695" algn="just" fontAlgn="t">
              <a:lnSpc>
                <a:spcPct val="115000"/>
              </a:lnSpc>
            </a:pPr>
            <a:endParaRPr lang="es-ES" sz="1200" dirty="0">
              <a:solidFill>
                <a:srgbClr val="000000"/>
              </a:solidFill>
              <a:latin typeface="Verdana Pro" panose="020B0604030504040204" pitchFamily="34" charset="0"/>
              <a:ea typeface="Times New Roman" panose="02020603050405020304" pitchFamily="18" charset="0"/>
            </a:endParaRPr>
          </a:p>
          <a:p>
            <a:pPr marL="226695" algn="just" fontAlgn="t">
              <a:lnSpc>
                <a:spcPct val="115000"/>
              </a:lnSpc>
            </a:pPr>
            <a:endParaRPr lang="es-ES" sz="1200" dirty="0">
              <a:solidFill>
                <a:srgbClr val="000000"/>
              </a:solidFill>
              <a:effectLst/>
              <a:latin typeface="Verdana Pro" panose="020B0604030504040204" pitchFamily="34" charset="0"/>
              <a:ea typeface="Times New Roman" panose="02020603050405020304" pitchFamily="18" charset="0"/>
            </a:endParaRPr>
          </a:p>
          <a:p>
            <a:pPr marL="226695" algn="just" fontAlgn="t">
              <a:lnSpc>
                <a:spcPct val="115000"/>
              </a:lnSpc>
            </a:pPr>
            <a:endParaRPr lang="es-ES" sz="1200" dirty="0">
              <a:effectLst/>
              <a:latin typeface="Verdana Pro" panose="020B0604030504040204" pitchFamily="34" charset="0"/>
              <a:ea typeface="Times New Roman" panose="02020603050405020304" pitchFamily="18" charset="0"/>
            </a:endParaRPr>
          </a:p>
        </p:txBody>
      </p:sp>
      <p:sp>
        <p:nvSpPr>
          <p:cNvPr id="4" name="CuadroTexto 3">
            <a:extLst>
              <a:ext uri="{FF2B5EF4-FFF2-40B4-BE49-F238E27FC236}">
                <a16:creationId xmlns:a16="http://schemas.microsoft.com/office/drawing/2014/main" id="{1363BD22-C61E-4A21-A2D5-12D14367A300}"/>
              </a:ext>
            </a:extLst>
          </p:cNvPr>
          <p:cNvSpPr txBox="1"/>
          <p:nvPr/>
        </p:nvSpPr>
        <p:spPr>
          <a:xfrm>
            <a:off x="6421130" y="9659414"/>
            <a:ext cx="374475" cy="184666"/>
          </a:xfrm>
          <a:prstGeom prst="rect">
            <a:avLst/>
          </a:prstGeom>
          <a:noFill/>
        </p:spPr>
        <p:txBody>
          <a:bodyPr wrap="square" rtlCol="0">
            <a:spAutoFit/>
          </a:bodyPr>
          <a:lstStyle/>
          <a:p>
            <a:pPr algn="r"/>
            <a:r>
              <a:rPr lang="es-ES" sz="600" dirty="0"/>
              <a:t>35</a:t>
            </a:r>
          </a:p>
        </p:txBody>
      </p:sp>
    </p:spTree>
    <p:extLst>
      <p:ext uri="{BB962C8B-B14F-4D97-AF65-F5344CB8AC3E}">
        <p14:creationId xmlns:p14="http://schemas.microsoft.com/office/powerpoint/2010/main" val="35284024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a:solidFill>
                  <a:srgbClr val="003A3C"/>
                </a:solidFill>
                <a:latin typeface="Verdana Pro" panose="020B0604030504040204" pitchFamily="34" charset="0"/>
                <a:cs typeface="Kartika" panose="020B0502040204020203" pitchFamily="18" charset="0"/>
              </a:rPr>
              <a:t>Plan 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2" name="Diagrama de flujo: proceso 1">
            <a:extLst>
              <a:ext uri="{FF2B5EF4-FFF2-40B4-BE49-F238E27FC236}">
                <a16:creationId xmlns:a16="http://schemas.microsoft.com/office/drawing/2014/main" id="{04BB62CF-A1DD-4D33-A40E-C08D6709BB0B}"/>
              </a:ext>
            </a:extLst>
          </p:cNvPr>
          <p:cNvSpPr/>
          <p:nvPr/>
        </p:nvSpPr>
        <p:spPr>
          <a:xfrm>
            <a:off x="379307" y="1444293"/>
            <a:ext cx="574196" cy="609600"/>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Diagrama de flujo: proceso 2">
            <a:extLst>
              <a:ext uri="{FF2B5EF4-FFF2-40B4-BE49-F238E27FC236}">
                <a16:creationId xmlns:a16="http://schemas.microsoft.com/office/drawing/2014/main" id="{420FD8F1-59F5-445A-9D6B-4CBF8E2AD609}"/>
              </a:ext>
            </a:extLst>
          </p:cNvPr>
          <p:cNvSpPr/>
          <p:nvPr/>
        </p:nvSpPr>
        <p:spPr>
          <a:xfrm>
            <a:off x="1028700" y="1444293"/>
            <a:ext cx="5419726" cy="609600"/>
          </a:xfrm>
          <a:prstGeom prst="flowChartProcess">
            <a:avLst/>
          </a:prstGeom>
          <a:solidFill>
            <a:srgbClr val="CC2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AF447A05-336E-4475-8CF3-A9273EDCC4FB}"/>
              </a:ext>
            </a:extLst>
          </p:cNvPr>
          <p:cNvSpPr txBox="1"/>
          <p:nvPr/>
        </p:nvSpPr>
        <p:spPr>
          <a:xfrm>
            <a:off x="1132041" y="1447870"/>
            <a:ext cx="5285371" cy="830997"/>
          </a:xfrm>
          <a:prstGeom prst="rect">
            <a:avLst/>
          </a:prstGeom>
          <a:noFill/>
        </p:spPr>
        <p:txBody>
          <a:bodyPr wrap="square" rtlCol="0">
            <a:spAutoFit/>
          </a:bodyPr>
          <a:lstStyle/>
          <a:p>
            <a:r>
              <a:rPr lang="es-ES" sz="1200" b="1" dirty="0">
                <a:solidFill>
                  <a:schemeClr val="bg1"/>
                </a:solidFill>
                <a:latin typeface="Verdana Pro" panose="020B0604030504040204" pitchFamily="34" charset="0"/>
                <a:cs typeface="Kartika" panose="020B0502040204020203" pitchFamily="18" charset="0"/>
              </a:rPr>
              <a:t>ORIENTACIONES DEL PLAN DE ACCIÓN PARA LA INTERNACIONALIZACIÓN DE LA ECONOMÍA ESPAÑOLA 2021-2022</a:t>
            </a:r>
          </a:p>
          <a:p>
            <a:endParaRPr lang="es-ES" sz="1200" dirty="0">
              <a:solidFill>
                <a:schemeClr val="bg1"/>
              </a:solidFill>
            </a:endParaRPr>
          </a:p>
        </p:txBody>
      </p:sp>
      <p:sp>
        <p:nvSpPr>
          <p:cNvPr id="7" name="CuadroTexto 6">
            <a:extLst>
              <a:ext uri="{FF2B5EF4-FFF2-40B4-BE49-F238E27FC236}">
                <a16:creationId xmlns:a16="http://schemas.microsoft.com/office/drawing/2014/main" id="{675082B6-CB30-4804-B4C3-DB1DC1F3E47B}"/>
              </a:ext>
            </a:extLst>
          </p:cNvPr>
          <p:cNvSpPr txBox="1"/>
          <p:nvPr/>
        </p:nvSpPr>
        <p:spPr>
          <a:xfrm>
            <a:off x="409574" y="1302782"/>
            <a:ext cx="535724" cy="923330"/>
          </a:xfrm>
          <a:prstGeom prst="rect">
            <a:avLst/>
          </a:prstGeom>
          <a:noFill/>
        </p:spPr>
        <p:txBody>
          <a:bodyPr wrap="none" rtlCol="0">
            <a:spAutoFit/>
          </a:bodyPr>
          <a:lstStyle/>
          <a:p>
            <a:r>
              <a:rPr lang="es-ES" sz="5400" b="1" dirty="0">
                <a:solidFill>
                  <a:schemeClr val="bg1"/>
                </a:solidFill>
              </a:rPr>
              <a:t>5</a:t>
            </a:r>
          </a:p>
        </p:txBody>
      </p:sp>
      <p:sp>
        <p:nvSpPr>
          <p:cNvPr id="15" name="CuadroTexto 14">
            <a:extLst>
              <a:ext uri="{FF2B5EF4-FFF2-40B4-BE49-F238E27FC236}">
                <a16:creationId xmlns:a16="http://schemas.microsoft.com/office/drawing/2014/main" id="{A0C67FB6-C975-43D9-BEC4-7381DF00C5F7}"/>
              </a:ext>
            </a:extLst>
          </p:cNvPr>
          <p:cNvSpPr txBox="1"/>
          <p:nvPr/>
        </p:nvSpPr>
        <p:spPr>
          <a:xfrm>
            <a:off x="1246457" y="2151368"/>
            <a:ext cx="5285371" cy="738664"/>
          </a:xfrm>
          <a:prstGeom prst="rect">
            <a:avLst/>
          </a:prstGeom>
          <a:noFill/>
        </p:spPr>
        <p:txBody>
          <a:bodyPr wrap="square" rtlCol="0">
            <a:spAutoFit/>
          </a:bodyPr>
          <a:lstStyle/>
          <a:p>
            <a:r>
              <a:rPr lang="es-ES" sz="1400" b="1" dirty="0">
                <a:solidFill>
                  <a:schemeClr val="bg1"/>
                </a:solidFill>
                <a:latin typeface="Verdana Pro" panose="020B0604030504040204" pitchFamily="34" charset="0"/>
                <a:cs typeface="Kartika" panose="020B0502040204020203" pitchFamily="18" charset="0"/>
              </a:rPr>
              <a:t>Conseguir que el sector exterior vuelva a ser pilar de crecimiento y empleo en la recuperación</a:t>
            </a:r>
          </a:p>
          <a:p>
            <a:endParaRPr lang="es-ES" sz="1400" dirty="0">
              <a:solidFill>
                <a:schemeClr val="bg1"/>
              </a:solidFill>
            </a:endParaRPr>
          </a:p>
        </p:txBody>
      </p:sp>
      <p:sp>
        <p:nvSpPr>
          <p:cNvPr id="17" name="CuadroTexto 16">
            <a:extLst>
              <a:ext uri="{FF2B5EF4-FFF2-40B4-BE49-F238E27FC236}">
                <a16:creationId xmlns:a16="http://schemas.microsoft.com/office/drawing/2014/main" id="{A3F9D098-A735-48CC-8FA0-69B850C98368}"/>
              </a:ext>
            </a:extLst>
          </p:cNvPr>
          <p:cNvSpPr txBox="1"/>
          <p:nvPr/>
        </p:nvSpPr>
        <p:spPr>
          <a:xfrm>
            <a:off x="953502" y="2889833"/>
            <a:ext cx="5463909" cy="5343001"/>
          </a:xfrm>
          <a:prstGeom prst="rect">
            <a:avLst/>
          </a:prstGeom>
          <a:noFill/>
        </p:spPr>
        <p:txBody>
          <a:bodyPr wrap="square">
            <a:spAutoFit/>
          </a:bodyPr>
          <a:lstStyle/>
          <a:p>
            <a:pPr algn="just">
              <a:lnSpc>
                <a:spcPct val="115000"/>
              </a:lnSpc>
              <a:spcAft>
                <a:spcPts val="300"/>
              </a:spcAft>
            </a:pPr>
            <a:r>
              <a:rPr lang="es-ES" sz="1200" dirty="0">
                <a:latin typeface="Verdana Pro" panose="020B0604030504040204" pitchFamily="34" charset="0"/>
                <a:ea typeface="Times New Roman" panose="02020603050405020304" pitchFamily="18" charset="0"/>
              </a:rPr>
              <a:t>El sector del comercio es uno de los más importantes de la economía española y, dado que el mismo se ha visto gravemente afectado por la pandemia, se hace necesario orientar los instrumentos y herramientas existentes de apoyo la internacionalización de la economía española para ayudar a transformar al sector y que se pueda adaptar a las nuevas tendencias, siendo más competitivo y </a:t>
            </a:r>
            <a:r>
              <a:rPr lang="es-ES" sz="1200" dirty="0" err="1">
                <a:latin typeface="Verdana Pro" panose="020B0604030504040204" pitchFamily="34" charset="0"/>
                <a:ea typeface="Times New Roman" panose="02020603050405020304" pitchFamily="18" charset="0"/>
              </a:rPr>
              <a:t>resiliente</a:t>
            </a:r>
            <a:r>
              <a:rPr lang="es-ES" sz="1200" dirty="0">
                <a:latin typeface="Verdana Pro" panose="020B0604030504040204" pitchFamily="34" charset="0"/>
                <a:ea typeface="Times New Roman" panose="02020603050405020304" pitchFamily="18" charset="0"/>
              </a:rPr>
              <a:t>. Por ello, las Orientaciones sobre las que se va a trabajar para elaborar el próximo Plan de Acción para la Internacionalización de la Economía Española 2021-2022, que se recogen a continuación, están alineadas con </a:t>
            </a:r>
            <a:r>
              <a:rPr lang="es-ES" sz="1200" b="1" dirty="0">
                <a:latin typeface="Verdana Pro" panose="020B0604030504040204" pitchFamily="34" charset="0"/>
                <a:ea typeface="Times New Roman" panose="02020603050405020304" pitchFamily="18" charset="0"/>
              </a:rPr>
              <a:t>el Plan de Recuperación, Transformación  y Resiliencia</a:t>
            </a:r>
            <a:r>
              <a:rPr lang="es-ES" sz="1200" dirty="0">
                <a:latin typeface="Verdana Pro" panose="020B0604030504040204" pitchFamily="34" charset="0"/>
                <a:ea typeface="Times New Roman" panose="02020603050405020304" pitchFamily="18" charset="0"/>
              </a:rPr>
              <a:t>. </a:t>
            </a:r>
          </a:p>
          <a:p>
            <a:pPr algn="just">
              <a:lnSpc>
                <a:spcPct val="115000"/>
              </a:lnSpc>
              <a:spcAft>
                <a:spcPts val="300"/>
              </a:spcAft>
            </a:pPr>
            <a:endParaRPr lang="es-ES" sz="1200" dirty="0">
              <a:latin typeface="Verdana Pro" panose="020B0604030504040204" pitchFamily="34" charset="0"/>
              <a:ea typeface="Times New Roman" panose="02020603050405020304" pitchFamily="18" charset="0"/>
            </a:endParaRPr>
          </a:p>
          <a:p>
            <a:pPr algn="just">
              <a:lnSpc>
                <a:spcPct val="115000"/>
              </a:lnSpc>
              <a:spcAft>
                <a:spcPts val="300"/>
              </a:spcAft>
            </a:pPr>
            <a:r>
              <a:rPr lang="es-ES" sz="1200" dirty="0">
                <a:latin typeface="Verdana Pro" panose="020B0604030504040204" pitchFamily="34" charset="0"/>
                <a:ea typeface="Times New Roman" panose="02020603050405020304" pitchFamily="18" charset="0"/>
              </a:rPr>
              <a:t>Un plan que traza la hoja de ruta para la modernización de la economía española, la recuperación del crecimiento económico y la creación de empleo, para la reconstrucción económica sólida, inclusiva y </a:t>
            </a:r>
            <a:r>
              <a:rPr lang="es-ES" sz="1200" dirty="0" err="1">
                <a:latin typeface="Verdana Pro" panose="020B0604030504040204" pitchFamily="34" charset="0"/>
                <a:ea typeface="Times New Roman" panose="02020603050405020304" pitchFamily="18" charset="0"/>
              </a:rPr>
              <a:t>resiliente</a:t>
            </a:r>
            <a:r>
              <a:rPr lang="es-ES" sz="1200" dirty="0">
                <a:latin typeface="Verdana Pro" panose="020B0604030504040204" pitchFamily="34" charset="0"/>
                <a:ea typeface="Times New Roman" panose="02020603050405020304" pitchFamily="18" charset="0"/>
              </a:rPr>
              <a:t> tras la crisis de la COVID, y para responder a los retos de la próxima década. </a:t>
            </a:r>
          </a:p>
          <a:p>
            <a:pPr algn="just">
              <a:lnSpc>
                <a:spcPct val="115000"/>
              </a:lnSpc>
              <a:spcAft>
                <a:spcPts val="300"/>
              </a:spcAft>
            </a:pPr>
            <a:endParaRPr lang="es-ES" sz="1200" dirty="0">
              <a:latin typeface="Verdana Pro" panose="020B0604030504040204" pitchFamily="34" charset="0"/>
              <a:ea typeface="Times New Roman" panose="02020603050405020304" pitchFamily="18" charset="0"/>
            </a:endParaRPr>
          </a:p>
          <a:p>
            <a:pPr algn="just">
              <a:lnSpc>
                <a:spcPct val="115000"/>
              </a:lnSpc>
              <a:spcAft>
                <a:spcPts val="300"/>
              </a:spcAft>
            </a:pPr>
            <a:r>
              <a:rPr lang="es-ES" sz="1200" b="1" dirty="0">
                <a:latin typeface="Verdana Pro" panose="020B0604030504040204" pitchFamily="34" charset="0"/>
                <a:ea typeface="Times New Roman" panose="02020603050405020304" pitchFamily="18" charset="0"/>
              </a:rPr>
              <a:t>Este proyecto refleja una visión de la España del futuro </a:t>
            </a:r>
            <a:r>
              <a:rPr lang="es-ES" sz="1200" dirty="0">
                <a:latin typeface="Verdana Pro" panose="020B0604030504040204" pitchFamily="34" charset="0"/>
                <a:ea typeface="Times New Roman" panose="02020603050405020304" pitchFamily="18" charset="0"/>
              </a:rPr>
              <a:t>con la mirada puesta en un país que favorece la creación y la competitividad de las empresas, facilitando su crecimiento, impulsando la productividad, atrayendo inversiones y apostando decididamente por la internacionalización de las </a:t>
            </a:r>
            <a:r>
              <a:rPr lang="es-ES" sz="1200" dirty="0" err="1">
                <a:latin typeface="Verdana Pro" panose="020B0604030504040204" pitchFamily="34" charset="0"/>
                <a:ea typeface="Times New Roman" panose="02020603050405020304" pitchFamily="18" charset="0"/>
              </a:rPr>
              <a:t>PYMEs</a:t>
            </a:r>
            <a:r>
              <a:rPr lang="es-ES" sz="1200" dirty="0">
                <a:latin typeface="Verdana Pro" panose="020B0604030504040204" pitchFamily="34" charset="0"/>
                <a:ea typeface="Times New Roman" panose="02020603050405020304" pitchFamily="18" charset="0"/>
              </a:rPr>
              <a:t>.</a:t>
            </a:r>
          </a:p>
        </p:txBody>
      </p:sp>
      <p:sp>
        <p:nvSpPr>
          <p:cNvPr id="20" name="CuadroTexto 19">
            <a:extLst>
              <a:ext uri="{FF2B5EF4-FFF2-40B4-BE49-F238E27FC236}">
                <a16:creationId xmlns:a16="http://schemas.microsoft.com/office/drawing/2014/main" id="{BAAC6DB1-7522-477B-97DD-581E0A98C75D}"/>
              </a:ext>
            </a:extLst>
          </p:cNvPr>
          <p:cNvSpPr txBox="1"/>
          <p:nvPr/>
        </p:nvSpPr>
        <p:spPr>
          <a:xfrm>
            <a:off x="6421130" y="9659414"/>
            <a:ext cx="374475" cy="184666"/>
          </a:xfrm>
          <a:prstGeom prst="rect">
            <a:avLst/>
          </a:prstGeom>
          <a:noFill/>
        </p:spPr>
        <p:txBody>
          <a:bodyPr wrap="square" rtlCol="0">
            <a:spAutoFit/>
          </a:bodyPr>
          <a:lstStyle/>
          <a:p>
            <a:pPr algn="r"/>
            <a:r>
              <a:rPr lang="es-ES" sz="600" dirty="0"/>
              <a:t>36</a:t>
            </a:r>
          </a:p>
        </p:txBody>
      </p:sp>
      <p:sp>
        <p:nvSpPr>
          <p:cNvPr id="12" name="CuadroTexto 11">
            <a:extLst>
              <a:ext uri="{FF2B5EF4-FFF2-40B4-BE49-F238E27FC236}">
                <a16:creationId xmlns:a16="http://schemas.microsoft.com/office/drawing/2014/main" id="{D8CC3948-1FF4-418B-A7CA-21B7EC5E8EAE}"/>
              </a:ext>
            </a:extLst>
          </p:cNvPr>
          <p:cNvSpPr txBox="1"/>
          <p:nvPr/>
        </p:nvSpPr>
        <p:spPr>
          <a:xfrm>
            <a:off x="1028700" y="2300811"/>
            <a:ext cx="5388711" cy="304699"/>
          </a:xfrm>
          <a:prstGeom prst="rect">
            <a:avLst/>
          </a:prstGeom>
          <a:solidFill>
            <a:schemeClr val="bg2"/>
          </a:solidFill>
        </p:spPr>
        <p:txBody>
          <a:bodyPr wrap="square">
            <a:spAutoFit/>
          </a:bodyPr>
          <a:lstStyle/>
          <a:p>
            <a:pPr algn="just">
              <a:lnSpc>
                <a:spcPct val="115000"/>
              </a:lnSpc>
            </a:pPr>
            <a:r>
              <a:rPr lang="es-ES_tradnl" sz="1200" b="1" dirty="0">
                <a:solidFill>
                  <a:srgbClr val="C00000"/>
                </a:solidFill>
                <a:latin typeface="Verdana Pro" panose="020B0604030504040204" pitchFamily="34" charset="0"/>
              </a:rPr>
              <a:t>INTRODUCCIÓN</a:t>
            </a:r>
            <a:endParaRPr lang="es-ES" sz="1200" b="1" dirty="0">
              <a:solidFill>
                <a:srgbClr val="C00000"/>
              </a:solidFill>
              <a:latin typeface="Verdana Pro" panose="020B0604030504040204" pitchFamily="34" charset="0"/>
            </a:endParaRPr>
          </a:p>
        </p:txBody>
      </p:sp>
    </p:spTree>
    <p:extLst>
      <p:ext uri="{BB962C8B-B14F-4D97-AF65-F5344CB8AC3E}">
        <p14:creationId xmlns:p14="http://schemas.microsoft.com/office/powerpoint/2010/main" val="7686430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a:solidFill>
                  <a:srgbClr val="003A3C"/>
                </a:solidFill>
                <a:latin typeface="Verdana Pro" panose="020B0604030504040204" pitchFamily="34" charset="0"/>
                <a:cs typeface="Kartika" panose="020B0502040204020203" pitchFamily="18" charset="0"/>
              </a:rPr>
              <a:t>Plan 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15" name="CuadroTexto 14">
            <a:extLst>
              <a:ext uri="{FF2B5EF4-FFF2-40B4-BE49-F238E27FC236}">
                <a16:creationId xmlns:a16="http://schemas.microsoft.com/office/drawing/2014/main" id="{A0C67FB6-C975-43D9-BEC4-7381DF00C5F7}"/>
              </a:ext>
            </a:extLst>
          </p:cNvPr>
          <p:cNvSpPr txBox="1"/>
          <p:nvPr/>
        </p:nvSpPr>
        <p:spPr>
          <a:xfrm>
            <a:off x="1246457" y="2151368"/>
            <a:ext cx="5285371" cy="738664"/>
          </a:xfrm>
          <a:prstGeom prst="rect">
            <a:avLst/>
          </a:prstGeom>
          <a:noFill/>
        </p:spPr>
        <p:txBody>
          <a:bodyPr wrap="square" rtlCol="0">
            <a:spAutoFit/>
          </a:bodyPr>
          <a:lstStyle/>
          <a:p>
            <a:r>
              <a:rPr lang="es-ES" sz="1400" b="1" dirty="0">
                <a:solidFill>
                  <a:schemeClr val="bg1"/>
                </a:solidFill>
                <a:latin typeface="Verdana Pro" panose="020B0604030504040204" pitchFamily="34" charset="0"/>
                <a:cs typeface="Kartika" panose="020B0502040204020203" pitchFamily="18" charset="0"/>
              </a:rPr>
              <a:t>Conseguir que el sector exterior vuelva a ser pilar de crecimiento y empleo en la recuperación</a:t>
            </a:r>
          </a:p>
          <a:p>
            <a:endParaRPr lang="es-ES" sz="1400" dirty="0">
              <a:solidFill>
                <a:schemeClr val="bg1"/>
              </a:solidFill>
            </a:endParaRPr>
          </a:p>
        </p:txBody>
      </p:sp>
      <p:sp>
        <p:nvSpPr>
          <p:cNvPr id="17" name="CuadroTexto 16">
            <a:extLst>
              <a:ext uri="{FF2B5EF4-FFF2-40B4-BE49-F238E27FC236}">
                <a16:creationId xmlns:a16="http://schemas.microsoft.com/office/drawing/2014/main" id="{A3F9D098-A735-48CC-8FA0-69B850C98368}"/>
              </a:ext>
            </a:extLst>
          </p:cNvPr>
          <p:cNvSpPr txBox="1"/>
          <p:nvPr/>
        </p:nvSpPr>
        <p:spPr>
          <a:xfrm>
            <a:off x="984517" y="5354085"/>
            <a:ext cx="5463909" cy="708271"/>
          </a:xfrm>
          <a:prstGeom prst="rect">
            <a:avLst/>
          </a:prstGeom>
          <a:noFill/>
        </p:spPr>
        <p:txBody>
          <a:bodyPr wrap="square">
            <a:spAutoFit/>
          </a:bodyPr>
          <a:lstStyle/>
          <a:p>
            <a:pPr algn="just">
              <a:lnSpc>
                <a:spcPct val="115000"/>
              </a:lnSpc>
              <a:spcAft>
                <a:spcPts val="300"/>
              </a:spcAft>
            </a:pPr>
            <a:r>
              <a:rPr lang="es-ES" sz="1200" dirty="0">
                <a:latin typeface="Verdana Pro" panose="020B0604030504040204" pitchFamily="34" charset="0"/>
                <a:ea typeface="Times New Roman" panose="02020603050405020304" pitchFamily="18" charset="0"/>
              </a:rPr>
              <a:t>El Plan se estructura en torno a diez políticas tractoras que van a incidir directamente en aquellos sectores productivos con mayor capacidad de transformación de nuestro tejido económico y social.</a:t>
            </a:r>
          </a:p>
        </p:txBody>
      </p:sp>
      <p:sp>
        <p:nvSpPr>
          <p:cNvPr id="20" name="CuadroTexto 19">
            <a:extLst>
              <a:ext uri="{FF2B5EF4-FFF2-40B4-BE49-F238E27FC236}">
                <a16:creationId xmlns:a16="http://schemas.microsoft.com/office/drawing/2014/main" id="{BAAC6DB1-7522-477B-97DD-581E0A98C75D}"/>
              </a:ext>
            </a:extLst>
          </p:cNvPr>
          <p:cNvSpPr txBox="1"/>
          <p:nvPr/>
        </p:nvSpPr>
        <p:spPr>
          <a:xfrm>
            <a:off x="6421130" y="9659414"/>
            <a:ext cx="374475" cy="184666"/>
          </a:xfrm>
          <a:prstGeom prst="rect">
            <a:avLst/>
          </a:prstGeom>
          <a:noFill/>
        </p:spPr>
        <p:txBody>
          <a:bodyPr wrap="square" rtlCol="0">
            <a:spAutoFit/>
          </a:bodyPr>
          <a:lstStyle/>
          <a:p>
            <a:pPr algn="r"/>
            <a:r>
              <a:rPr lang="es-ES" sz="600" dirty="0"/>
              <a:t>37</a:t>
            </a:r>
          </a:p>
        </p:txBody>
      </p:sp>
      <p:pic>
        <p:nvPicPr>
          <p:cNvPr id="4" name="Imagen 3"/>
          <p:cNvPicPr>
            <a:picLocks noChangeAspect="1"/>
          </p:cNvPicPr>
          <p:nvPr/>
        </p:nvPicPr>
        <p:blipFill rotWithShape="1">
          <a:blip r:embed="rId3"/>
          <a:srcRect l="17979" t="24188" r="16850" b="19506"/>
          <a:stretch/>
        </p:blipFill>
        <p:spPr>
          <a:xfrm>
            <a:off x="1059714" y="2136219"/>
            <a:ext cx="5265421" cy="3032760"/>
          </a:xfrm>
          <a:prstGeom prst="rect">
            <a:avLst/>
          </a:prstGeom>
        </p:spPr>
      </p:pic>
      <p:pic>
        <p:nvPicPr>
          <p:cNvPr id="6" name="Imagen 5"/>
          <p:cNvPicPr>
            <a:picLocks noChangeAspect="1"/>
          </p:cNvPicPr>
          <p:nvPr/>
        </p:nvPicPr>
        <p:blipFill rotWithShape="1">
          <a:blip r:embed="rId4"/>
          <a:srcRect l="15934" t="23117" r="16539" b="26104"/>
          <a:stretch/>
        </p:blipFill>
        <p:spPr>
          <a:xfrm>
            <a:off x="911549" y="6192852"/>
            <a:ext cx="5745480" cy="2880360"/>
          </a:xfrm>
          <a:prstGeom prst="rect">
            <a:avLst/>
          </a:prstGeom>
        </p:spPr>
      </p:pic>
      <p:sp>
        <p:nvSpPr>
          <p:cNvPr id="14" name="CuadroTexto 13">
            <a:extLst>
              <a:ext uri="{FF2B5EF4-FFF2-40B4-BE49-F238E27FC236}">
                <a16:creationId xmlns:a16="http://schemas.microsoft.com/office/drawing/2014/main" id="{A3F9D098-A735-48CC-8FA0-69B850C98368}"/>
              </a:ext>
            </a:extLst>
          </p:cNvPr>
          <p:cNvSpPr txBox="1"/>
          <p:nvPr/>
        </p:nvSpPr>
        <p:spPr>
          <a:xfrm>
            <a:off x="984516" y="1297452"/>
            <a:ext cx="5463909" cy="920637"/>
          </a:xfrm>
          <a:prstGeom prst="rect">
            <a:avLst/>
          </a:prstGeom>
          <a:noFill/>
        </p:spPr>
        <p:txBody>
          <a:bodyPr wrap="square">
            <a:spAutoFit/>
          </a:bodyPr>
          <a:lstStyle/>
          <a:p>
            <a:pPr algn="just">
              <a:lnSpc>
                <a:spcPct val="115000"/>
              </a:lnSpc>
              <a:spcAft>
                <a:spcPts val="300"/>
              </a:spcAft>
            </a:pPr>
            <a:r>
              <a:rPr lang="es-ES" sz="1200" dirty="0">
                <a:latin typeface="Verdana Pro" panose="020B0604030504040204" pitchFamily="34" charset="0"/>
                <a:ea typeface="Times New Roman" panose="02020603050405020304" pitchFamily="18" charset="0"/>
              </a:rPr>
              <a:t>El Plan, inspirado en la Agenda del Cambio, en la Agenda 2030 y los Objetivos de Desarrollo Sostenible de Naciones Unidas, se sustenta en cuatro pilares que vertebrarán la transformación del conjunto de la economía:</a:t>
            </a:r>
          </a:p>
        </p:txBody>
      </p:sp>
    </p:spTree>
    <p:extLst>
      <p:ext uri="{BB962C8B-B14F-4D97-AF65-F5344CB8AC3E}">
        <p14:creationId xmlns:p14="http://schemas.microsoft.com/office/powerpoint/2010/main" val="2111233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a:solidFill>
                  <a:srgbClr val="003A3C"/>
                </a:solidFill>
                <a:latin typeface="Verdana Pro" panose="020B0604030504040204" pitchFamily="34" charset="0"/>
                <a:cs typeface="Kartika" panose="020B0502040204020203" pitchFamily="18" charset="0"/>
              </a:rPr>
              <a:t>Plan 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2" name="Rectángulo 1">
            <a:extLst>
              <a:ext uri="{FF2B5EF4-FFF2-40B4-BE49-F238E27FC236}">
                <a16:creationId xmlns:a16="http://schemas.microsoft.com/office/drawing/2014/main" id="{BCAFBFBC-2630-47DB-996A-C7A6B1D5BA0C}"/>
              </a:ext>
            </a:extLst>
          </p:cNvPr>
          <p:cNvSpPr/>
          <p:nvPr/>
        </p:nvSpPr>
        <p:spPr>
          <a:xfrm>
            <a:off x="446828" y="1271608"/>
            <a:ext cx="5964343" cy="8456033"/>
          </a:xfrm>
          <a:prstGeom prst="rect">
            <a:avLst/>
          </a:prstGeom>
        </p:spPr>
        <p:txBody>
          <a:bodyPr wrap="square">
            <a:spAutoFit/>
          </a:bodyPr>
          <a:lstStyle/>
          <a:p>
            <a:pPr marL="914400" algn="just">
              <a:lnSpc>
                <a:spcPct val="115000"/>
              </a:lnSpc>
              <a:spcAft>
                <a:spcPts val="0"/>
              </a:spcAft>
            </a:pPr>
            <a:endParaRPr lang="es-ES" sz="1200" dirty="0">
              <a:solidFill>
                <a:schemeClr val="tx1">
                  <a:lumMod val="75000"/>
                  <a:lumOff val="25000"/>
                </a:schemeClr>
              </a:solidFill>
              <a:latin typeface="Verdana Pro" panose="020B0604030504040204" pitchFamily="34" charset="0"/>
            </a:endParaRPr>
          </a:p>
          <a:p>
            <a:pPr marL="342900" lvl="0" indent="-342900" algn="just">
              <a:lnSpc>
                <a:spcPct val="115000"/>
              </a:lnSpc>
              <a:buFont typeface="Symbol" panose="05050102010706020507" pitchFamily="18" charset="2"/>
              <a:buChar char=""/>
            </a:pPr>
            <a:r>
              <a:rPr lang="es-ES" sz="1200" b="1" dirty="0">
                <a:solidFill>
                  <a:schemeClr val="tx1">
                    <a:lumMod val="75000"/>
                    <a:lumOff val="25000"/>
                  </a:schemeClr>
                </a:solidFill>
                <a:latin typeface="Verdana Pro" panose="020B0604030504040204" pitchFamily="34" charset="0"/>
              </a:rPr>
              <a:t>La cuota de España en las exportaciones mundiales de bienes y servicios fue del 1,97% en 2019</a:t>
            </a:r>
            <a:r>
              <a:rPr lang="es-ES" sz="1200" dirty="0">
                <a:solidFill>
                  <a:schemeClr val="tx1">
                    <a:lumMod val="75000"/>
                    <a:lumOff val="25000"/>
                  </a:schemeClr>
                </a:solidFill>
                <a:latin typeface="Verdana Pro" panose="020B0604030504040204" pitchFamily="34" charset="0"/>
              </a:rPr>
              <a:t>, superior al 1,61% que España representa en el PIB mundial.  </a:t>
            </a:r>
          </a:p>
          <a:p>
            <a:pPr marL="342900" lvl="0" indent="-342900" algn="just">
              <a:lnSpc>
                <a:spcPct val="115000"/>
              </a:lnSpc>
              <a:buFont typeface="Symbol" panose="05050102010706020507" pitchFamily="18" charset="2"/>
              <a:buChar char=""/>
            </a:pPr>
            <a:endParaRPr lang="es-ES" sz="1200" dirty="0">
              <a:solidFill>
                <a:schemeClr val="tx1">
                  <a:lumMod val="75000"/>
                  <a:lumOff val="25000"/>
                </a:schemeClr>
              </a:solidFill>
              <a:latin typeface="Verdana Pro" panose="020B0604030504040204" pitchFamily="34" charset="0"/>
            </a:endParaRPr>
          </a:p>
          <a:p>
            <a:pPr marL="800100" lvl="1" indent="-342900" algn="just">
              <a:lnSpc>
                <a:spcPct val="115000"/>
              </a:lnSpc>
              <a:buFont typeface="Courier New" panose="02070309020205020404" pitchFamily="49" charset="0"/>
              <a:buChar char="o"/>
            </a:pPr>
            <a:r>
              <a:rPr lang="es-ES" sz="1200" dirty="0">
                <a:solidFill>
                  <a:schemeClr val="tx1">
                    <a:lumMod val="75000"/>
                    <a:lumOff val="25000"/>
                  </a:schemeClr>
                </a:solidFill>
                <a:latin typeface="Verdana Pro" panose="020B0604030504040204" pitchFamily="34" charset="0"/>
              </a:rPr>
              <a:t>En mercancías, España suma el 1,77% de las exportaciones mundiales (16º lugar en el ranking). En un periodo de intensa presión competitiva de las economías emergentes, es destacable que España haya logrado prácticamente mantener su participación en las exportaciones mundiales, mientras que los principales países europeos han visto retroceder su cuota desde el año 2000.</a:t>
            </a:r>
          </a:p>
          <a:p>
            <a:pPr marL="800100" lvl="1" indent="-342900" algn="just">
              <a:lnSpc>
                <a:spcPct val="115000"/>
              </a:lnSpc>
              <a:buFont typeface="Courier New" panose="02070309020205020404" pitchFamily="49" charset="0"/>
              <a:buChar char="o"/>
            </a:pPr>
            <a:endParaRPr lang="es-ES" sz="1200" dirty="0">
              <a:solidFill>
                <a:schemeClr val="tx1">
                  <a:lumMod val="75000"/>
                  <a:lumOff val="25000"/>
                </a:schemeClr>
              </a:solidFill>
              <a:latin typeface="Verdana Pro" panose="020B0604030504040204" pitchFamily="34" charset="0"/>
            </a:endParaRPr>
          </a:p>
          <a:p>
            <a:pPr marL="800100" lvl="1" indent="-342900" algn="just">
              <a:lnSpc>
                <a:spcPct val="115000"/>
              </a:lnSpc>
              <a:buFont typeface="Courier New" panose="02070309020205020404" pitchFamily="49" charset="0"/>
              <a:buChar char="o"/>
            </a:pPr>
            <a:r>
              <a:rPr lang="es-ES_tradnl" sz="1200" dirty="0">
                <a:solidFill>
                  <a:schemeClr val="tx1">
                    <a:lumMod val="75000"/>
                    <a:lumOff val="25000"/>
                  </a:schemeClr>
                </a:solidFill>
                <a:latin typeface="Verdana Pro" panose="020B0604030504040204" pitchFamily="34" charset="0"/>
              </a:rPr>
              <a:t>En servicios, en 2019 España representó el 2,6% de las exportaciones mundiales de servicios comerciales (11º lugar en el ranking). Los servicios representan casi un tercio del total de las exportaciones españolas de bienes y servicios. Se observa un creciente protagonismo de los servicios no turísticos. En 2019, prácticamente la mitad (49,3%) de los ingresos por servicios provinieron de los servicios no turísticos.</a:t>
            </a:r>
          </a:p>
          <a:p>
            <a:pPr marL="800100" lvl="1" indent="-342900" algn="just">
              <a:lnSpc>
                <a:spcPct val="115000"/>
              </a:lnSpc>
              <a:buFont typeface="Courier New" panose="02070309020205020404" pitchFamily="49" charset="0"/>
              <a:buChar char="o"/>
            </a:pPr>
            <a:endParaRPr lang="es-ES_tradnl" sz="1200" dirty="0">
              <a:solidFill>
                <a:schemeClr val="tx1">
                  <a:lumMod val="75000"/>
                  <a:lumOff val="25000"/>
                </a:schemeClr>
              </a:solidFill>
              <a:latin typeface="Verdana Pro" panose="020B0604030504040204" pitchFamily="34" charset="0"/>
            </a:endParaRPr>
          </a:p>
          <a:p>
            <a:pPr marL="800100" lvl="1" indent="-342900" algn="just">
              <a:lnSpc>
                <a:spcPct val="115000"/>
              </a:lnSpc>
              <a:buFont typeface="Courier New" panose="02070309020205020404" pitchFamily="49" charset="0"/>
              <a:buChar char="o"/>
            </a:pPr>
            <a:endParaRPr lang="es-ES_tradnl" sz="1200" dirty="0">
              <a:solidFill>
                <a:schemeClr val="tx1">
                  <a:lumMod val="75000"/>
                  <a:lumOff val="25000"/>
                </a:schemeClr>
              </a:solidFill>
              <a:latin typeface="Verdana Pro" panose="020B0604030504040204" pitchFamily="34" charset="0"/>
            </a:endParaRPr>
          </a:p>
          <a:p>
            <a:pPr marL="342900" lvl="0" indent="-342900" algn="just">
              <a:lnSpc>
                <a:spcPct val="115000"/>
              </a:lnSpc>
              <a:spcAft>
                <a:spcPts val="800"/>
              </a:spcAft>
              <a:buFont typeface="Symbol" panose="05050102010706020507" pitchFamily="18" charset="2"/>
              <a:buChar char=""/>
            </a:pPr>
            <a:r>
              <a:rPr lang="es-ES_tradnl" sz="1200" b="1" dirty="0">
                <a:solidFill>
                  <a:schemeClr val="tx1">
                    <a:lumMod val="75000"/>
                    <a:lumOff val="25000"/>
                  </a:schemeClr>
                </a:solidFill>
                <a:latin typeface="Verdana Pro" panose="020B0604030504040204" pitchFamily="34" charset="0"/>
              </a:rPr>
              <a:t>La evolución reciente de nuestro sector exportador ha reforzado varias tendencias positivas</a:t>
            </a:r>
            <a:r>
              <a:rPr lang="es-ES_tradnl" sz="1200" dirty="0">
                <a:solidFill>
                  <a:schemeClr val="tx1">
                    <a:lumMod val="75000"/>
                    <a:lumOff val="25000"/>
                  </a:schemeClr>
                </a:solidFill>
                <a:latin typeface="Verdana Pro" panose="020B0604030504040204" pitchFamily="34" charset="0"/>
              </a:rPr>
              <a:t>: </a:t>
            </a:r>
          </a:p>
          <a:p>
            <a:pPr marL="800100" lvl="1" indent="-342900" algn="just">
              <a:lnSpc>
                <a:spcPct val="115000"/>
              </a:lnSpc>
              <a:buFont typeface="Courier New" panose="02070309020205020404" pitchFamily="49" charset="0"/>
              <a:buChar char="o"/>
            </a:pPr>
            <a:r>
              <a:rPr lang="es-ES_tradnl" sz="1200" b="1" dirty="0">
                <a:effectLst/>
                <a:latin typeface="Verdana" panose="020B0604030504040204" pitchFamily="34" charset="0"/>
                <a:ea typeface="Verdana" panose="020B0604030504040204" pitchFamily="34" charset="0"/>
              </a:rPr>
              <a:t>ampliación de la base exportadora,</a:t>
            </a:r>
            <a:r>
              <a:rPr lang="es-ES_tradnl" sz="1200" dirty="0">
                <a:effectLst/>
                <a:latin typeface="Verdana" panose="020B0604030504040204" pitchFamily="34" charset="0"/>
                <a:ea typeface="Verdana" panose="020B0604030504040204" pitchFamily="34" charset="0"/>
              </a:rPr>
              <a:t> que ha aumentado de forma ininterrumpida, contando con unas 53.000 empresas que exportan de manera regular. </a:t>
            </a:r>
          </a:p>
          <a:p>
            <a:pPr marL="800100" lvl="1" indent="-342900" algn="just">
              <a:lnSpc>
                <a:spcPct val="115000"/>
              </a:lnSpc>
              <a:buFont typeface="Courier New" panose="02070309020205020404" pitchFamily="49" charset="0"/>
              <a:buChar char="o"/>
            </a:pPr>
            <a:endParaRPr lang="es-ES" sz="1200" dirty="0">
              <a:effectLst/>
              <a:latin typeface="Verdana" panose="020B0604030504040204" pitchFamily="34" charset="0"/>
              <a:ea typeface="Verdana" panose="020B0604030504040204" pitchFamily="34" charset="0"/>
            </a:endParaRPr>
          </a:p>
          <a:p>
            <a:pPr marL="800100" lvl="1" indent="-342900" algn="just">
              <a:lnSpc>
                <a:spcPct val="115000"/>
              </a:lnSpc>
              <a:buFont typeface="Courier New" panose="02070309020205020404" pitchFamily="49" charset="0"/>
              <a:buChar char="o"/>
            </a:pPr>
            <a:r>
              <a:rPr lang="es-ES_tradnl" sz="1200" b="1" dirty="0">
                <a:effectLst/>
                <a:latin typeface="Verdana" panose="020B0604030504040204" pitchFamily="34" charset="0"/>
                <a:ea typeface="Verdana" panose="020B0604030504040204" pitchFamily="34" charset="0"/>
              </a:rPr>
              <a:t>diversificación geográfica</a:t>
            </a:r>
            <a:r>
              <a:rPr lang="es-ES_tradnl" sz="1200" dirty="0">
                <a:effectLst/>
                <a:latin typeface="Verdana" panose="020B0604030504040204" pitchFamily="34" charset="0"/>
                <a:ea typeface="Verdana" panose="020B0604030504040204" pitchFamily="34" charset="0"/>
              </a:rPr>
              <a:t>, con una menor dependencia de la zona euro y un mayor peso de las exportaciones a Asia, África y Norteamérica, y menor de América Latina.</a:t>
            </a:r>
          </a:p>
          <a:p>
            <a:pPr marL="800100" lvl="1" indent="-342900" algn="just">
              <a:lnSpc>
                <a:spcPct val="115000"/>
              </a:lnSpc>
              <a:buFont typeface="Courier New" panose="02070309020205020404" pitchFamily="49" charset="0"/>
              <a:buChar char="o"/>
            </a:pPr>
            <a:endParaRPr lang="es-ES_tradnl" sz="1200" dirty="0">
              <a:solidFill>
                <a:schemeClr val="tx1">
                  <a:lumMod val="75000"/>
                  <a:lumOff val="25000"/>
                </a:schemeClr>
              </a:solidFill>
              <a:latin typeface="Verdana" panose="020B0604030504040204" pitchFamily="34" charset="0"/>
              <a:ea typeface="Verdana" panose="020B0604030504040204" pitchFamily="34" charset="0"/>
            </a:endParaRPr>
          </a:p>
          <a:p>
            <a:pPr marL="800100" lvl="1" indent="-342900" algn="just">
              <a:lnSpc>
                <a:spcPct val="115000"/>
              </a:lnSpc>
              <a:buFont typeface="Courier New" panose="02070309020205020404" pitchFamily="49" charset="0"/>
              <a:buChar char="o"/>
            </a:pPr>
            <a:r>
              <a:rPr lang="es-ES_tradnl" sz="1200" b="1" dirty="0">
                <a:effectLst/>
                <a:latin typeface="Verdana" panose="020B0604030504040204" pitchFamily="34" charset="0"/>
                <a:ea typeface="Verdana" panose="020B0604030504040204" pitchFamily="34" charset="0"/>
              </a:rPr>
              <a:t>creciente peso del comercio exterior de servicios</a:t>
            </a:r>
            <a:r>
              <a:rPr lang="es-ES_tradnl" sz="1200" dirty="0">
                <a:effectLst/>
                <a:latin typeface="Verdana" panose="020B0604030504040204" pitchFamily="34" charset="0"/>
                <a:ea typeface="Verdana" panose="020B0604030504040204" pitchFamily="34" charset="0"/>
              </a:rPr>
              <a:t>, en particular, de los servicios no turísticos. En las últimas dos décadas, las exportaciones de servicios no turísticos se han cuadruplicado (más de 69.000 millones de € en 2019), mientras que los ingresos por servicios turísticos solo se han duplicado (más de 71.000 millones de € en 2019). </a:t>
            </a:r>
          </a:p>
          <a:p>
            <a:pPr marL="800100" lvl="1" indent="-342900" algn="just">
              <a:lnSpc>
                <a:spcPct val="115000"/>
              </a:lnSpc>
              <a:buFont typeface="Courier New" panose="02070309020205020404" pitchFamily="49" charset="0"/>
              <a:buChar char="o"/>
            </a:pPr>
            <a:endParaRPr lang="es-ES" sz="1200" dirty="0">
              <a:solidFill>
                <a:schemeClr val="tx1">
                  <a:lumMod val="75000"/>
                  <a:lumOff val="25000"/>
                </a:schemeClr>
              </a:solidFill>
              <a:latin typeface="Verdana Pro" panose="020B0604030504040204" pitchFamily="34" charset="0"/>
            </a:endParaRPr>
          </a:p>
        </p:txBody>
      </p:sp>
      <p:sp>
        <p:nvSpPr>
          <p:cNvPr id="4" name="CuadroTexto 3">
            <a:extLst>
              <a:ext uri="{FF2B5EF4-FFF2-40B4-BE49-F238E27FC236}">
                <a16:creationId xmlns:a16="http://schemas.microsoft.com/office/drawing/2014/main" id="{24EEB3DA-BC5C-4D81-AF01-B41E0E2BA7B0}"/>
              </a:ext>
            </a:extLst>
          </p:cNvPr>
          <p:cNvSpPr txBox="1"/>
          <p:nvPr/>
        </p:nvSpPr>
        <p:spPr>
          <a:xfrm>
            <a:off x="6421130" y="9659414"/>
            <a:ext cx="374475" cy="184666"/>
          </a:xfrm>
          <a:prstGeom prst="rect">
            <a:avLst/>
          </a:prstGeom>
          <a:noFill/>
        </p:spPr>
        <p:txBody>
          <a:bodyPr wrap="square" rtlCol="0">
            <a:spAutoFit/>
          </a:bodyPr>
          <a:lstStyle/>
          <a:p>
            <a:pPr algn="r"/>
            <a:r>
              <a:rPr lang="es-ES" sz="600" dirty="0"/>
              <a:t>2</a:t>
            </a:r>
          </a:p>
        </p:txBody>
      </p:sp>
    </p:spTree>
    <p:extLst>
      <p:ext uri="{BB962C8B-B14F-4D97-AF65-F5344CB8AC3E}">
        <p14:creationId xmlns:p14="http://schemas.microsoft.com/office/powerpoint/2010/main" val="5180969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a:solidFill>
                  <a:srgbClr val="003A3C"/>
                </a:solidFill>
                <a:latin typeface="Verdana Pro" panose="020B0604030504040204" pitchFamily="34" charset="0"/>
                <a:cs typeface="Kartika" panose="020B0502040204020203" pitchFamily="18" charset="0"/>
              </a:rPr>
              <a:t>Plan 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17" name="CuadroTexto 16">
            <a:extLst>
              <a:ext uri="{FF2B5EF4-FFF2-40B4-BE49-F238E27FC236}">
                <a16:creationId xmlns:a16="http://schemas.microsoft.com/office/drawing/2014/main" id="{A3F9D098-A735-48CC-8FA0-69B850C98368}"/>
              </a:ext>
            </a:extLst>
          </p:cNvPr>
          <p:cNvSpPr txBox="1"/>
          <p:nvPr/>
        </p:nvSpPr>
        <p:spPr>
          <a:xfrm>
            <a:off x="801102" y="1243913"/>
            <a:ext cx="5463909" cy="8354595"/>
          </a:xfrm>
          <a:prstGeom prst="rect">
            <a:avLst/>
          </a:prstGeom>
          <a:noFill/>
        </p:spPr>
        <p:txBody>
          <a:bodyPr wrap="square">
            <a:spAutoFit/>
          </a:bodyPr>
          <a:lstStyle/>
          <a:p>
            <a:pPr algn="just">
              <a:lnSpc>
                <a:spcPct val="115000"/>
              </a:lnSpc>
              <a:spcAft>
                <a:spcPts val="300"/>
              </a:spcAft>
            </a:pPr>
            <a:r>
              <a:rPr lang="es-ES" sz="1200" dirty="0">
                <a:latin typeface="Verdana Pro" panose="020B0604030504040204" pitchFamily="34" charset="0"/>
                <a:ea typeface="Times New Roman" panose="02020603050405020304" pitchFamily="18" charset="0"/>
              </a:rPr>
              <a:t>El Plan de Recuperación, Transformación y Resiliencia comporta un importante volumen de inversión pública y privada en los próximos años. Dicho impulso inversor necesario para relanzar la economía española y acelerar la transformación del modelo productivo hacia un crecimiento sostenible e inclusivo se financiará con los fondos del Plan </a:t>
            </a:r>
            <a:r>
              <a:rPr lang="es-ES" sz="1200" i="1" dirty="0" err="1">
                <a:latin typeface="Verdana Pro" panose="020B0604030504040204" pitchFamily="34" charset="0"/>
                <a:ea typeface="Times New Roman" panose="02020603050405020304" pitchFamily="18" charset="0"/>
              </a:rPr>
              <a:t>Next</a:t>
            </a:r>
            <a:r>
              <a:rPr lang="es-ES" sz="1200" i="1" dirty="0">
                <a:latin typeface="Verdana Pro" panose="020B0604030504040204" pitchFamily="34" charset="0"/>
                <a:ea typeface="Times New Roman" panose="02020603050405020304" pitchFamily="18" charset="0"/>
              </a:rPr>
              <a:t> </a:t>
            </a:r>
            <a:r>
              <a:rPr lang="es-ES" sz="1200" i="1" dirty="0" err="1">
                <a:latin typeface="Verdana Pro" panose="020B0604030504040204" pitchFamily="34" charset="0"/>
                <a:ea typeface="Times New Roman" panose="02020603050405020304" pitchFamily="18" charset="0"/>
              </a:rPr>
              <a:t>Generation</a:t>
            </a:r>
            <a:r>
              <a:rPr lang="es-ES" sz="1200" i="1" dirty="0">
                <a:latin typeface="Verdana Pro" panose="020B0604030504040204" pitchFamily="34" charset="0"/>
                <a:ea typeface="Times New Roman" panose="02020603050405020304" pitchFamily="18" charset="0"/>
              </a:rPr>
              <a:t> EU</a:t>
            </a:r>
            <a:r>
              <a:rPr lang="es-ES" sz="1200" dirty="0">
                <a:latin typeface="Verdana Pro" panose="020B0604030504040204" pitchFamily="34" charset="0"/>
                <a:ea typeface="Times New Roman" panose="02020603050405020304" pitchFamily="18" charset="0"/>
              </a:rPr>
              <a:t>, el Fondo de Recuperación europeo. En concreto, este Fondo, permitirá a España obtener financiación por hasta 140.000 millones de €, de los cuales alrededor de 72.000 millones se desembolsarán en forma de transferencias y el resto a través de préstamos. </a:t>
            </a:r>
          </a:p>
          <a:p>
            <a:pPr algn="just">
              <a:lnSpc>
                <a:spcPct val="115000"/>
              </a:lnSpc>
              <a:spcAft>
                <a:spcPts val="300"/>
              </a:spcAft>
            </a:pPr>
            <a:endParaRPr lang="es-ES" sz="1200" dirty="0">
              <a:latin typeface="Verdana Pro" panose="020B0604030504040204" pitchFamily="34" charset="0"/>
              <a:ea typeface="Times New Roman" panose="02020603050405020304" pitchFamily="18" charset="0"/>
            </a:endParaRPr>
          </a:p>
          <a:p>
            <a:pPr algn="just">
              <a:lnSpc>
                <a:spcPct val="115000"/>
              </a:lnSpc>
              <a:spcAft>
                <a:spcPts val="300"/>
              </a:spcAft>
            </a:pPr>
            <a:r>
              <a:rPr lang="es-ES" sz="1200" dirty="0">
                <a:latin typeface="Verdana Pro" panose="020B0604030504040204" pitchFamily="34" charset="0"/>
                <a:ea typeface="Times New Roman" panose="02020603050405020304" pitchFamily="18" charset="0"/>
              </a:rPr>
              <a:t>En concreto, </a:t>
            </a:r>
            <a:r>
              <a:rPr lang="es-ES" sz="1200" b="1" dirty="0">
                <a:latin typeface="Verdana Pro" panose="020B0604030504040204" pitchFamily="34" charset="0"/>
                <a:ea typeface="Times New Roman" panose="02020603050405020304" pitchFamily="18" charset="0"/>
              </a:rPr>
              <a:t>en la Política Palanca V: “Modernización y digitalización del tejido industrial y de la pyme, recuperación del turismo e impulso a una España nación emprendedora”</a:t>
            </a:r>
            <a:r>
              <a:rPr lang="es-ES" sz="1200" dirty="0">
                <a:latin typeface="Verdana Pro" panose="020B0604030504040204" pitchFamily="34" charset="0"/>
                <a:ea typeface="Times New Roman" panose="02020603050405020304" pitchFamily="18" charset="0"/>
              </a:rPr>
              <a:t>, en el “Componente 13 de Impulso a la pyme” se recogen un conjunto de proyectos en materia de comercio exterior que serán financiadas con cargo a los Fondos Europeos. En dicho componente se abordan los retos a los que tiene que hacer frente la PYME, y se ponen las bases a través de diversas líneas de acción para favorecer el ciclo de vida de la empresa consolidando el emprendimiento, permitiendo el crecimiento empresarial, con el foco en ciertos sectores con predominio de las </a:t>
            </a:r>
            <a:r>
              <a:rPr lang="es-ES" sz="1200" dirty="0" err="1">
                <a:latin typeface="Verdana Pro" panose="020B0604030504040204" pitchFamily="34" charset="0"/>
                <a:ea typeface="Times New Roman" panose="02020603050405020304" pitchFamily="18" charset="0"/>
              </a:rPr>
              <a:t>PYMEs</a:t>
            </a:r>
            <a:r>
              <a:rPr lang="es-ES" sz="1200" dirty="0">
                <a:latin typeface="Verdana Pro" panose="020B0604030504040204" pitchFamily="34" charset="0"/>
                <a:ea typeface="Times New Roman" panose="02020603050405020304" pitchFamily="18" charset="0"/>
              </a:rPr>
              <a:t> y </a:t>
            </a:r>
            <a:r>
              <a:rPr lang="es-ES" sz="1200" dirty="0" err="1">
                <a:latin typeface="Verdana Pro" panose="020B0604030504040204" pitchFamily="34" charset="0"/>
                <a:ea typeface="Times New Roman" panose="02020603050405020304" pitchFamily="18" charset="0"/>
              </a:rPr>
              <a:t>microPYMEs</a:t>
            </a:r>
            <a:r>
              <a:rPr lang="es-ES" sz="1200" dirty="0">
                <a:latin typeface="Verdana Pro" panose="020B0604030504040204" pitchFamily="34" charset="0"/>
                <a:ea typeface="Times New Roman" panose="02020603050405020304" pitchFamily="18" charset="0"/>
              </a:rPr>
              <a:t>, y abordando la internacionalización, digitalización y sostenibilidad como estrategias para alcanzar un tamaño óptimo que aumente la competitividad del tejido productivo y reduzca su vulnerabilidad. La coordinación con otras políticas, de entre las que destacamos la industrial y de emprendimiento, y la de transformación digital así como la colaboración público-privada, son el hilo conductor de este componente que aprovecha las sinergias entre estas políticas. </a:t>
            </a:r>
          </a:p>
          <a:p>
            <a:pPr algn="just">
              <a:lnSpc>
                <a:spcPct val="115000"/>
              </a:lnSpc>
              <a:spcAft>
                <a:spcPts val="300"/>
              </a:spcAft>
            </a:pPr>
            <a:endParaRPr lang="es-ES" sz="1200" dirty="0">
              <a:latin typeface="Verdana Pro" panose="020B0604030504040204" pitchFamily="34" charset="0"/>
              <a:ea typeface="Times New Roman" panose="02020603050405020304" pitchFamily="18" charset="0"/>
            </a:endParaRPr>
          </a:p>
          <a:p>
            <a:pPr algn="just">
              <a:lnSpc>
                <a:spcPct val="115000"/>
              </a:lnSpc>
              <a:spcAft>
                <a:spcPts val="300"/>
              </a:spcAft>
            </a:pPr>
            <a:r>
              <a:rPr lang="es-ES" sz="1200" dirty="0">
                <a:latin typeface="Verdana Pro" panose="020B0604030504040204" pitchFamily="34" charset="0"/>
                <a:ea typeface="Times New Roman" panose="02020603050405020304" pitchFamily="18" charset="0"/>
              </a:rPr>
              <a:t>La cuantía prevista de estos fondos europeos que financiarían proyectos en apoyo a la internacionalización en el marco del Plan de Recuperación asciende a 202 millones de € para los tres próximos años. Evidentemente, la mayor parte de estos proyectos se encontraran en el Plan de Acción para la Internacionalización de la Economía Española 2021-2022, cuyos objetivos se describen a continuación:</a:t>
            </a:r>
          </a:p>
          <a:p>
            <a:pPr algn="just">
              <a:lnSpc>
                <a:spcPct val="115000"/>
              </a:lnSpc>
              <a:spcAft>
                <a:spcPts val="300"/>
              </a:spcAft>
            </a:pPr>
            <a:endParaRPr lang="es-ES" sz="1200" dirty="0">
              <a:latin typeface="Verdana Pro" panose="020B0604030504040204" pitchFamily="34" charset="0"/>
              <a:ea typeface="Times New Roman" panose="02020603050405020304" pitchFamily="18" charset="0"/>
            </a:endParaRPr>
          </a:p>
        </p:txBody>
      </p:sp>
      <p:sp>
        <p:nvSpPr>
          <p:cNvPr id="20" name="CuadroTexto 19">
            <a:extLst>
              <a:ext uri="{FF2B5EF4-FFF2-40B4-BE49-F238E27FC236}">
                <a16:creationId xmlns:a16="http://schemas.microsoft.com/office/drawing/2014/main" id="{BAAC6DB1-7522-477B-97DD-581E0A98C75D}"/>
              </a:ext>
            </a:extLst>
          </p:cNvPr>
          <p:cNvSpPr txBox="1"/>
          <p:nvPr/>
        </p:nvSpPr>
        <p:spPr>
          <a:xfrm>
            <a:off x="6421130" y="9659414"/>
            <a:ext cx="374475" cy="184666"/>
          </a:xfrm>
          <a:prstGeom prst="rect">
            <a:avLst/>
          </a:prstGeom>
          <a:noFill/>
        </p:spPr>
        <p:txBody>
          <a:bodyPr wrap="square" rtlCol="0">
            <a:spAutoFit/>
          </a:bodyPr>
          <a:lstStyle/>
          <a:p>
            <a:pPr algn="r"/>
            <a:r>
              <a:rPr lang="es-ES" sz="600" dirty="0"/>
              <a:t>38</a:t>
            </a:r>
          </a:p>
        </p:txBody>
      </p:sp>
    </p:spTree>
    <p:extLst>
      <p:ext uri="{BB962C8B-B14F-4D97-AF65-F5344CB8AC3E}">
        <p14:creationId xmlns:p14="http://schemas.microsoft.com/office/powerpoint/2010/main" val="29902137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a:solidFill>
                  <a:srgbClr val="003A3C"/>
                </a:solidFill>
                <a:latin typeface="Verdana Pro" panose="020B0604030504040204" pitchFamily="34" charset="0"/>
                <a:cs typeface="Kartika" panose="020B0502040204020203" pitchFamily="18" charset="0"/>
              </a:rPr>
              <a:t>Plan 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5" name="CuadroTexto 4">
            <a:extLst>
              <a:ext uri="{FF2B5EF4-FFF2-40B4-BE49-F238E27FC236}">
                <a16:creationId xmlns:a16="http://schemas.microsoft.com/office/drawing/2014/main" id="{AF447A05-336E-4475-8CF3-A9273EDCC4FB}"/>
              </a:ext>
            </a:extLst>
          </p:cNvPr>
          <p:cNvSpPr txBox="1"/>
          <p:nvPr/>
        </p:nvSpPr>
        <p:spPr>
          <a:xfrm>
            <a:off x="1132041" y="1447870"/>
            <a:ext cx="5285371" cy="830997"/>
          </a:xfrm>
          <a:prstGeom prst="rect">
            <a:avLst/>
          </a:prstGeom>
          <a:noFill/>
        </p:spPr>
        <p:txBody>
          <a:bodyPr wrap="square" rtlCol="0">
            <a:spAutoFit/>
          </a:bodyPr>
          <a:lstStyle/>
          <a:p>
            <a:r>
              <a:rPr lang="es-ES" sz="1200" b="1" dirty="0">
                <a:solidFill>
                  <a:schemeClr val="bg1"/>
                </a:solidFill>
                <a:latin typeface="Verdana Pro" panose="020B0604030504040204" pitchFamily="34" charset="0"/>
                <a:cs typeface="Kartika" panose="020B0502040204020203" pitchFamily="18" charset="0"/>
              </a:rPr>
              <a:t>ORIENTACIONES DEL PLAN DE ACCIÓN PARA LA INTERNACIONALIZACIÓN DE LA ECONOMÍA ESPAÑOLA 2021-2022</a:t>
            </a:r>
          </a:p>
          <a:p>
            <a:endParaRPr lang="es-ES" sz="1200" dirty="0">
              <a:solidFill>
                <a:schemeClr val="bg1"/>
              </a:solidFill>
            </a:endParaRPr>
          </a:p>
        </p:txBody>
      </p:sp>
      <p:sp>
        <p:nvSpPr>
          <p:cNvPr id="7" name="CuadroTexto 6">
            <a:extLst>
              <a:ext uri="{FF2B5EF4-FFF2-40B4-BE49-F238E27FC236}">
                <a16:creationId xmlns:a16="http://schemas.microsoft.com/office/drawing/2014/main" id="{675082B6-CB30-4804-B4C3-DB1DC1F3E47B}"/>
              </a:ext>
            </a:extLst>
          </p:cNvPr>
          <p:cNvSpPr txBox="1"/>
          <p:nvPr/>
        </p:nvSpPr>
        <p:spPr>
          <a:xfrm>
            <a:off x="409574" y="1302782"/>
            <a:ext cx="535724" cy="923330"/>
          </a:xfrm>
          <a:prstGeom prst="rect">
            <a:avLst/>
          </a:prstGeom>
          <a:noFill/>
        </p:spPr>
        <p:txBody>
          <a:bodyPr wrap="none" rtlCol="0">
            <a:spAutoFit/>
          </a:bodyPr>
          <a:lstStyle/>
          <a:p>
            <a:r>
              <a:rPr lang="es-ES" sz="5400" b="1" dirty="0">
                <a:solidFill>
                  <a:schemeClr val="bg1"/>
                </a:solidFill>
              </a:rPr>
              <a:t>5</a:t>
            </a:r>
          </a:p>
        </p:txBody>
      </p:sp>
      <p:sp>
        <p:nvSpPr>
          <p:cNvPr id="13" name="Diagrama de flujo: proceso 12">
            <a:extLst>
              <a:ext uri="{FF2B5EF4-FFF2-40B4-BE49-F238E27FC236}">
                <a16:creationId xmlns:a16="http://schemas.microsoft.com/office/drawing/2014/main" id="{A8DF5B53-99B0-4BD8-A475-20A9828E192A}"/>
              </a:ext>
            </a:extLst>
          </p:cNvPr>
          <p:cNvSpPr/>
          <p:nvPr/>
        </p:nvSpPr>
        <p:spPr>
          <a:xfrm>
            <a:off x="1028700" y="1276747"/>
            <a:ext cx="5419726" cy="754199"/>
          </a:xfrm>
          <a:prstGeom prst="flowChart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uadroTexto 14">
            <a:extLst>
              <a:ext uri="{FF2B5EF4-FFF2-40B4-BE49-F238E27FC236}">
                <a16:creationId xmlns:a16="http://schemas.microsoft.com/office/drawing/2014/main" id="{A0C67FB6-C975-43D9-BEC4-7381DF00C5F7}"/>
              </a:ext>
            </a:extLst>
          </p:cNvPr>
          <p:cNvSpPr txBox="1"/>
          <p:nvPr/>
        </p:nvSpPr>
        <p:spPr>
          <a:xfrm>
            <a:off x="1132041" y="1282688"/>
            <a:ext cx="5399787" cy="738664"/>
          </a:xfrm>
          <a:prstGeom prst="rect">
            <a:avLst/>
          </a:prstGeom>
          <a:noFill/>
        </p:spPr>
        <p:txBody>
          <a:bodyPr wrap="square" rtlCol="0">
            <a:spAutoFit/>
          </a:bodyPr>
          <a:lstStyle/>
          <a:p>
            <a:r>
              <a:rPr lang="es-ES" sz="1400" b="1" dirty="0">
                <a:solidFill>
                  <a:schemeClr val="bg1"/>
                </a:solidFill>
                <a:latin typeface="Verdana Pro" panose="020B0604030504040204" pitchFamily="34" charset="0"/>
                <a:cs typeface="Kartika" panose="020B0502040204020203" pitchFamily="18" charset="0"/>
              </a:rPr>
              <a:t>OBJETIVO 1: Conseguir que el sector exterior vuelva a ser pilar de crecimiento y empleo en la recuperación</a:t>
            </a:r>
          </a:p>
          <a:p>
            <a:endParaRPr lang="es-ES" sz="1400" dirty="0">
              <a:solidFill>
                <a:schemeClr val="bg1"/>
              </a:solidFill>
            </a:endParaRPr>
          </a:p>
        </p:txBody>
      </p:sp>
      <p:sp>
        <p:nvSpPr>
          <p:cNvPr id="17" name="CuadroTexto 16">
            <a:extLst>
              <a:ext uri="{FF2B5EF4-FFF2-40B4-BE49-F238E27FC236}">
                <a16:creationId xmlns:a16="http://schemas.microsoft.com/office/drawing/2014/main" id="{A3F9D098-A735-48CC-8FA0-69B850C98368}"/>
              </a:ext>
            </a:extLst>
          </p:cNvPr>
          <p:cNvSpPr txBox="1"/>
          <p:nvPr/>
        </p:nvSpPr>
        <p:spPr>
          <a:xfrm>
            <a:off x="939282" y="2148048"/>
            <a:ext cx="5463909" cy="6077048"/>
          </a:xfrm>
          <a:prstGeom prst="rect">
            <a:avLst/>
          </a:prstGeom>
          <a:noFill/>
        </p:spPr>
        <p:txBody>
          <a:bodyPr wrap="square">
            <a:spAutoFit/>
          </a:bodyPr>
          <a:lstStyle/>
          <a:p>
            <a:pPr algn="just">
              <a:lnSpc>
                <a:spcPct val="115000"/>
              </a:lnSpc>
              <a:spcAft>
                <a:spcPts val="300"/>
              </a:spcAft>
            </a:pPr>
            <a:r>
              <a:rPr lang="es-ES" sz="1200" dirty="0">
                <a:effectLst/>
                <a:latin typeface="Verdana Pro" panose="020B0604030504040204" pitchFamily="34" charset="0"/>
                <a:ea typeface="Times New Roman" panose="02020603050405020304" pitchFamily="18" charset="0"/>
              </a:rPr>
              <a:t>La crisis va a favorecer sin duda a una serie de sectores -muchos de ellos ligados a la salud, como el sanitario, farmacia y biotecnología y la alimentación segura, entre otros- y, probablemente solo a corto plazo, a una serie de mercados de destino, como son muchos de los países asiáticos, por su salida temprana, así como otros mercados en los que el impacto de la pandemia está siendo menor, por lo que se espera que la recuperación comience antes. Si bien las medidas del Plan de choque frente a la COVID-19 buscan el aprovechamiento de las oportunidades de negocio, con especial atención a las que surgen en el contexto de la crisis, atendiendo a los rápidos cambios en el contexto internacional, en esta línea prioritaria para el Plan de Acción 2021-2022 se incluirán todas aquellas medidas adicionales que buscan detectar y explotar oportunidades para nuestro sector exterior, a través de una mayor focalización en el binomio Sector/Mercado. </a:t>
            </a:r>
            <a:r>
              <a:rPr lang="es-ES" sz="1200" b="1" dirty="0">
                <a:effectLst/>
                <a:latin typeface="Verdana Pro" panose="020B0604030504040204" pitchFamily="34" charset="0"/>
                <a:ea typeface="Times New Roman" panose="02020603050405020304" pitchFamily="18" charset="0"/>
              </a:rPr>
              <a:t>Se revisará la Estrategia PASE (Países con Actuación Sectorial Estratégica)</a:t>
            </a:r>
            <a:r>
              <a:rPr lang="es-ES" sz="1200" dirty="0">
                <a:effectLst/>
                <a:latin typeface="Verdana Pro" panose="020B0604030504040204" pitchFamily="34" charset="0"/>
                <a:ea typeface="Times New Roman" panose="02020603050405020304" pitchFamily="18" charset="0"/>
              </a:rPr>
              <a:t>, basada en añadir el componente sectorial al enfoque de diversificación geográfica fuera de la UE. </a:t>
            </a:r>
          </a:p>
          <a:p>
            <a:pPr algn="just">
              <a:lnSpc>
                <a:spcPct val="115000"/>
              </a:lnSpc>
            </a:pPr>
            <a:r>
              <a:rPr lang="es-ES" sz="1200" dirty="0">
                <a:effectLst/>
                <a:latin typeface="Verdana Pro" panose="020B0604030504040204" pitchFamily="34" charset="0"/>
                <a:ea typeface="Times New Roman" panose="02020603050405020304" pitchFamily="18" charset="0"/>
              </a:rPr>
              <a:t> </a:t>
            </a:r>
          </a:p>
          <a:p>
            <a:pPr algn="just">
              <a:lnSpc>
                <a:spcPct val="115000"/>
              </a:lnSpc>
            </a:pPr>
            <a:r>
              <a:rPr lang="es-ES" sz="1200" dirty="0">
                <a:effectLst/>
                <a:latin typeface="Verdana Pro" panose="020B0604030504040204" pitchFamily="34" charset="0"/>
                <a:ea typeface="Times New Roman" panose="02020603050405020304" pitchFamily="18" charset="0"/>
              </a:rPr>
              <a:t>Es imperativo acompañar el esfuerzo de internacionalización de las empresas españolas con, al menos, el refuerzo de medios materiales y humanos de la actual red de Oficinas Económicas y Comerciales de la Secretaría de Estado de Comercio. Es necesario asimismo introducir medidas que refuercen la movilidad del personal, la reevaluación de las necesidades presupuestarias, etc. </a:t>
            </a:r>
            <a:r>
              <a:rPr lang="es-ES" sz="1200" b="1" dirty="0">
                <a:effectLst/>
                <a:latin typeface="Verdana Pro" panose="020B0604030504040204" pitchFamily="34" charset="0"/>
                <a:ea typeface="Times New Roman" panose="02020603050405020304" pitchFamily="18" charset="0"/>
              </a:rPr>
              <a:t>El objetivo es conseguir una mayor eficiencia y un mejor aprovechamiento de las oportunidades que ofrecen los distintos mercados </a:t>
            </a:r>
            <a:r>
              <a:rPr lang="es-ES" sz="1200" b="1" dirty="0">
                <a:latin typeface="Verdana Pro" panose="020B0604030504040204" pitchFamily="34" charset="0"/>
                <a:ea typeface="Times New Roman" panose="02020603050405020304" pitchFamily="18" charset="0"/>
              </a:rPr>
              <a:t>y áreas geográficas</a:t>
            </a:r>
            <a:r>
              <a:rPr lang="es-ES" sz="1200" dirty="0">
                <a:effectLst/>
                <a:latin typeface="Verdana Pro" panose="020B0604030504040204" pitchFamily="34" charset="0"/>
                <a:ea typeface="Times New Roman" panose="02020603050405020304" pitchFamily="18" charset="0"/>
              </a:rPr>
              <a:t>.</a:t>
            </a:r>
          </a:p>
        </p:txBody>
      </p:sp>
      <p:sp>
        <p:nvSpPr>
          <p:cNvPr id="20" name="CuadroTexto 19">
            <a:extLst>
              <a:ext uri="{FF2B5EF4-FFF2-40B4-BE49-F238E27FC236}">
                <a16:creationId xmlns:a16="http://schemas.microsoft.com/office/drawing/2014/main" id="{BAAC6DB1-7522-477B-97DD-581E0A98C75D}"/>
              </a:ext>
            </a:extLst>
          </p:cNvPr>
          <p:cNvSpPr txBox="1"/>
          <p:nvPr/>
        </p:nvSpPr>
        <p:spPr>
          <a:xfrm>
            <a:off x="6421130" y="9659414"/>
            <a:ext cx="374475" cy="184666"/>
          </a:xfrm>
          <a:prstGeom prst="rect">
            <a:avLst/>
          </a:prstGeom>
          <a:noFill/>
        </p:spPr>
        <p:txBody>
          <a:bodyPr wrap="square" rtlCol="0">
            <a:spAutoFit/>
          </a:bodyPr>
          <a:lstStyle/>
          <a:p>
            <a:pPr algn="r"/>
            <a:r>
              <a:rPr lang="es-ES" sz="600" dirty="0"/>
              <a:t>39</a:t>
            </a:r>
          </a:p>
        </p:txBody>
      </p:sp>
    </p:spTree>
    <p:extLst>
      <p:ext uri="{BB962C8B-B14F-4D97-AF65-F5344CB8AC3E}">
        <p14:creationId xmlns:p14="http://schemas.microsoft.com/office/powerpoint/2010/main" val="28965363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a:solidFill>
                  <a:srgbClr val="003A3C"/>
                </a:solidFill>
                <a:latin typeface="Verdana Pro" panose="020B0604030504040204" pitchFamily="34" charset="0"/>
                <a:cs typeface="Kartika" panose="020B0502040204020203" pitchFamily="18" charset="0"/>
              </a:rPr>
              <a:t>Plan 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5" name="CuadroTexto 4">
            <a:extLst>
              <a:ext uri="{FF2B5EF4-FFF2-40B4-BE49-F238E27FC236}">
                <a16:creationId xmlns:a16="http://schemas.microsoft.com/office/drawing/2014/main" id="{2AD20D30-D852-4287-BDCB-A0A027A0F3A4}"/>
              </a:ext>
            </a:extLst>
          </p:cNvPr>
          <p:cNvSpPr txBox="1"/>
          <p:nvPr/>
        </p:nvSpPr>
        <p:spPr>
          <a:xfrm>
            <a:off x="893926" y="1223065"/>
            <a:ext cx="5547817" cy="7542449"/>
          </a:xfrm>
          <a:prstGeom prst="rect">
            <a:avLst/>
          </a:prstGeom>
          <a:noFill/>
        </p:spPr>
        <p:txBody>
          <a:bodyPr wrap="square">
            <a:spAutoFit/>
          </a:bodyPr>
          <a:lstStyle/>
          <a:p>
            <a:pPr algn="just">
              <a:lnSpc>
                <a:spcPct val="115000"/>
              </a:lnSpc>
              <a:spcAft>
                <a:spcPts val="300"/>
              </a:spcAft>
            </a:pPr>
            <a:r>
              <a:rPr lang="es-ES" sz="1200" b="1" dirty="0">
                <a:effectLst/>
                <a:latin typeface="Verdana Pro" panose="020B0604030504040204" pitchFamily="34" charset="0"/>
                <a:ea typeface="Times New Roman" panose="02020603050405020304" pitchFamily="18" charset="0"/>
              </a:rPr>
              <a:t>En el ámbito de la Política comercial común de la Unión Europea</a:t>
            </a:r>
            <a:r>
              <a:rPr lang="es-ES" sz="1200" dirty="0">
                <a:effectLst/>
                <a:latin typeface="Verdana Pro" panose="020B0604030504040204" pitchFamily="34" charset="0"/>
                <a:ea typeface="Times New Roman" panose="02020603050405020304" pitchFamily="18" charset="0"/>
              </a:rPr>
              <a:t>, de la que España forma parte activamente, la Comisión Europea ha iniciado trabajos para una revisión de la Política comercial y de inversión de la UE, con el objetivo de favorecer la recuperación de Europa tras la pandemia. Este proceso tiene como elementos principales, por un lado, evaluar cómo la política comercial puede contribuir a una recuperación socioeconómica rápida y sostenible, reforzando la competitividad en el entorno post COVID-19, abordando los retos a los que enfrentará la UE y ayudando a promover los valores y estándares europeos. Por otro lado, busca analizar cómo la política comercial puede ayudar a construir una UE más fuerte, basada en un modelo de "Autonomía Estratégica Abierta", aprovechando los beneficios de la apertura para las empresas, trabajadores y consumidores europeos, mientras los protegemos de prácticas injustas y nos preparamos para futuros desafíos. </a:t>
            </a:r>
          </a:p>
          <a:p>
            <a:pPr algn="just">
              <a:lnSpc>
                <a:spcPct val="115000"/>
              </a:lnSpc>
            </a:pPr>
            <a:r>
              <a:rPr lang="es-ES" sz="1200" dirty="0">
                <a:effectLst/>
                <a:latin typeface="Verdana Pro" panose="020B0604030504040204" pitchFamily="34" charset="0"/>
                <a:ea typeface="Times New Roman" panose="02020603050405020304" pitchFamily="18" charset="0"/>
              </a:rPr>
              <a:t> </a:t>
            </a:r>
          </a:p>
          <a:p>
            <a:pPr algn="just">
              <a:lnSpc>
                <a:spcPct val="115000"/>
              </a:lnSpc>
            </a:pPr>
            <a:r>
              <a:rPr lang="es-ES" sz="1200" dirty="0">
                <a:effectLst/>
                <a:latin typeface="Verdana Pro" panose="020B0604030504040204" pitchFamily="34" charset="0"/>
                <a:ea typeface="Times New Roman" panose="02020603050405020304" pitchFamily="18" charset="0"/>
              </a:rPr>
              <a:t>En este sentido, el nuevo enfoque de la política comercial de la UE apunta a estabilizar nuestro compromiso estratégico con socios comerciales clave de acuerdo con los valores, intereses y objetivos europeos, al tiempo que ayudamos a diversificar nuestras relaciones y creamos alianzas con países de ideas afines a las nuestras. </a:t>
            </a:r>
          </a:p>
          <a:p>
            <a:pPr algn="just">
              <a:lnSpc>
                <a:spcPct val="115000"/>
              </a:lnSpc>
            </a:pPr>
            <a:r>
              <a:rPr lang="es-ES" sz="1200" dirty="0">
                <a:effectLst/>
                <a:latin typeface="Verdana Pro" panose="020B0604030504040204" pitchFamily="34" charset="0"/>
                <a:ea typeface="Times New Roman" panose="02020603050405020304" pitchFamily="18" charset="0"/>
              </a:rPr>
              <a:t> </a:t>
            </a:r>
          </a:p>
          <a:p>
            <a:pPr algn="just">
              <a:lnSpc>
                <a:spcPct val="115000"/>
              </a:lnSpc>
            </a:pPr>
            <a:r>
              <a:rPr lang="es-ES" sz="1200" b="1" dirty="0">
                <a:effectLst/>
                <a:latin typeface="Verdana Pro" panose="020B0604030504040204" pitchFamily="34" charset="0"/>
                <a:ea typeface="Times New Roman" panose="02020603050405020304" pitchFamily="18" charset="0"/>
              </a:rPr>
              <a:t>La atracción de inversión extranjera es uno de los objetivos claros del proceso de internacionalización de la economía española</a:t>
            </a:r>
            <a:r>
              <a:rPr lang="es-ES" sz="1200" dirty="0">
                <a:effectLst/>
                <a:latin typeface="Verdana Pro" panose="020B0604030504040204" pitchFamily="34" charset="0"/>
                <a:ea typeface="Times New Roman" panose="02020603050405020304" pitchFamily="18" charset="0"/>
              </a:rPr>
              <a:t>. La IED tiene que ser parte del conjunto de palancas que nos ayuden a salir de esta crisis. La IED ha sido clave en el desarrollo y modernización de nuestra economía y de la competitividad de algunos de sus sectores estratégicos como la automoción, el sector salud y el de alimentación y bebidas y, ahora, tiene que jugar, de nuevo, un papel relevante en la materialización de inversión generadora de incrementos de productividad, que conduzca a un aumento de nuestro crecimiento potencial. Es fundamental atraer IED en sectores estratégicos, asegurando la coherencia con la política industrial y los planes sectoriales. </a:t>
            </a:r>
          </a:p>
        </p:txBody>
      </p:sp>
      <p:sp>
        <p:nvSpPr>
          <p:cNvPr id="4" name="CuadroTexto 3">
            <a:extLst>
              <a:ext uri="{FF2B5EF4-FFF2-40B4-BE49-F238E27FC236}">
                <a16:creationId xmlns:a16="http://schemas.microsoft.com/office/drawing/2014/main" id="{BECFA5AF-AEB1-4CD0-A612-FE39131A635C}"/>
              </a:ext>
            </a:extLst>
          </p:cNvPr>
          <p:cNvSpPr txBox="1"/>
          <p:nvPr/>
        </p:nvSpPr>
        <p:spPr>
          <a:xfrm>
            <a:off x="6421130" y="9659414"/>
            <a:ext cx="374475" cy="184666"/>
          </a:xfrm>
          <a:prstGeom prst="rect">
            <a:avLst/>
          </a:prstGeom>
          <a:noFill/>
        </p:spPr>
        <p:txBody>
          <a:bodyPr wrap="square" rtlCol="0">
            <a:spAutoFit/>
          </a:bodyPr>
          <a:lstStyle/>
          <a:p>
            <a:pPr algn="r"/>
            <a:r>
              <a:rPr lang="es-ES" sz="600" dirty="0"/>
              <a:t>40</a:t>
            </a:r>
          </a:p>
        </p:txBody>
      </p:sp>
    </p:spTree>
    <p:extLst>
      <p:ext uri="{BB962C8B-B14F-4D97-AF65-F5344CB8AC3E}">
        <p14:creationId xmlns:p14="http://schemas.microsoft.com/office/powerpoint/2010/main" val="29169229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a:solidFill>
                  <a:srgbClr val="003A3C"/>
                </a:solidFill>
                <a:latin typeface="Verdana Pro" panose="020B0604030504040204" pitchFamily="34" charset="0"/>
                <a:cs typeface="Kartika" panose="020B0502040204020203" pitchFamily="18" charset="0"/>
              </a:rPr>
              <a:t>Plan 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5" name="CuadroTexto 4">
            <a:extLst>
              <a:ext uri="{FF2B5EF4-FFF2-40B4-BE49-F238E27FC236}">
                <a16:creationId xmlns:a16="http://schemas.microsoft.com/office/drawing/2014/main" id="{C3831CFB-B09E-40DD-A8F3-D70F80DBE9F6}"/>
              </a:ext>
            </a:extLst>
          </p:cNvPr>
          <p:cNvSpPr txBox="1"/>
          <p:nvPr/>
        </p:nvSpPr>
        <p:spPr>
          <a:xfrm>
            <a:off x="781241" y="1632160"/>
            <a:ext cx="5592264" cy="6268254"/>
          </a:xfrm>
          <a:prstGeom prst="rect">
            <a:avLst/>
          </a:prstGeom>
          <a:noFill/>
        </p:spPr>
        <p:txBody>
          <a:bodyPr wrap="square">
            <a:spAutoFit/>
          </a:bodyPr>
          <a:lstStyle/>
          <a:p>
            <a:pPr algn="just">
              <a:lnSpc>
                <a:spcPct val="115000"/>
              </a:lnSpc>
              <a:spcAft>
                <a:spcPts val="300"/>
              </a:spcAft>
            </a:pPr>
            <a:r>
              <a:rPr lang="es-ES" sz="1200" dirty="0">
                <a:effectLst/>
                <a:latin typeface="Verdana Pro" panose="020B0604030504040204" pitchFamily="34" charset="0"/>
                <a:ea typeface="Times New Roman" panose="02020603050405020304" pitchFamily="18" charset="0"/>
              </a:rPr>
              <a:t>Ahora bien, en un contexto de caída muy significativa de los flujos de IED, la competencia por la atracción de inversión productiva va a ser “feroz” y, por ello, uno de los aspectos más importantes en los que trabajará ICEX </a:t>
            </a:r>
            <a:r>
              <a:rPr lang="es-ES" sz="1200" dirty="0" err="1">
                <a:effectLst/>
                <a:latin typeface="Verdana Pro" panose="020B0604030504040204" pitchFamily="34" charset="0"/>
                <a:ea typeface="Times New Roman" panose="02020603050405020304" pitchFamily="18" charset="0"/>
              </a:rPr>
              <a:t>Invest</a:t>
            </a:r>
            <a:r>
              <a:rPr lang="es-ES" sz="1200" dirty="0">
                <a:effectLst/>
                <a:latin typeface="Verdana Pro" panose="020B0604030504040204" pitchFamily="34" charset="0"/>
                <a:ea typeface="Times New Roman" panose="02020603050405020304" pitchFamily="18" charset="0"/>
              </a:rPr>
              <a:t> in Spain es la identificación de barreras que podrían eliminarse y procesos que podrían simplificarse.</a:t>
            </a:r>
          </a:p>
          <a:p>
            <a:pPr algn="just">
              <a:lnSpc>
                <a:spcPct val="115000"/>
              </a:lnSpc>
            </a:pPr>
            <a:r>
              <a:rPr lang="es-ES" sz="1200" dirty="0">
                <a:effectLst/>
                <a:latin typeface="Verdana Pro" panose="020B0604030504040204" pitchFamily="34" charset="0"/>
                <a:ea typeface="Times New Roman" panose="02020603050405020304" pitchFamily="18" charset="0"/>
              </a:rPr>
              <a:t> </a:t>
            </a:r>
          </a:p>
          <a:p>
            <a:pPr algn="just">
              <a:lnSpc>
                <a:spcPct val="115000"/>
              </a:lnSpc>
            </a:pPr>
            <a:r>
              <a:rPr lang="es-ES" sz="1200" b="1" dirty="0">
                <a:effectLst/>
                <a:latin typeface="Verdana Pro" panose="020B0604030504040204" pitchFamily="34" charset="0"/>
                <a:ea typeface="Times New Roman" panose="02020603050405020304" pitchFamily="18" charset="0"/>
              </a:rPr>
              <a:t>También se producirá una gran competencia por atraer el talento </a:t>
            </a:r>
            <a:r>
              <a:rPr lang="es-ES" sz="1200" dirty="0">
                <a:effectLst/>
                <a:latin typeface="Verdana Pro" panose="020B0604030504040204" pitchFamily="34" charset="0"/>
                <a:ea typeface="Times New Roman" panose="02020603050405020304" pitchFamily="18" charset="0"/>
              </a:rPr>
              <a:t>y las fases de mayor valor añadido en las cadenas globales de valor, las cuales suelen estar asociadas a las actividades de I+D y a la innovación. </a:t>
            </a:r>
          </a:p>
          <a:p>
            <a:pPr algn="just">
              <a:lnSpc>
                <a:spcPct val="115000"/>
              </a:lnSpc>
            </a:pPr>
            <a:r>
              <a:rPr lang="es-ES" sz="1200" dirty="0">
                <a:effectLst/>
                <a:latin typeface="Verdana Pro" panose="020B0604030504040204" pitchFamily="34" charset="0"/>
                <a:ea typeface="Times New Roman" panose="02020603050405020304" pitchFamily="18" charset="0"/>
              </a:rPr>
              <a:t> </a:t>
            </a:r>
          </a:p>
          <a:p>
            <a:pPr algn="just">
              <a:lnSpc>
                <a:spcPct val="115000"/>
              </a:lnSpc>
            </a:pPr>
            <a:r>
              <a:rPr lang="es-ES" sz="1200" dirty="0">
                <a:effectLst/>
                <a:latin typeface="Verdana Pro" panose="020B0604030504040204" pitchFamily="34" charset="0"/>
                <a:ea typeface="Times New Roman" panose="02020603050405020304" pitchFamily="18" charset="0"/>
              </a:rPr>
              <a:t>En esta estrategia de diversificación es fundamental también </a:t>
            </a:r>
            <a:r>
              <a:rPr lang="es-ES" sz="1200" b="1" dirty="0">
                <a:effectLst/>
                <a:latin typeface="Verdana Pro" panose="020B0604030504040204" pitchFamily="34" charset="0"/>
                <a:ea typeface="Times New Roman" panose="02020603050405020304" pitchFamily="18" charset="0"/>
              </a:rPr>
              <a:t>completar los procesos de firma y ratificación de los respectivos Acuerdos comerciales de la UE con Mercosur y México</a:t>
            </a:r>
            <a:r>
              <a:rPr lang="es-ES" sz="1200" dirty="0">
                <a:effectLst/>
                <a:latin typeface="Verdana Pro" panose="020B0604030504040204" pitchFamily="34" charset="0"/>
                <a:ea typeface="Times New Roman" panose="02020603050405020304" pitchFamily="18" charset="0"/>
              </a:rPr>
              <a:t>. Desde España se apoyará que la tramitación de estos </a:t>
            </a:r>
            <a:r>
              <a:rPr lang="es-ES" sz="1200" dirty="0">
                <a:latin typeface="Verdana Pro" panose="020B0604030504040204" pitchFamily="34" charset="0"/>
              </a:rPr>
              <a:t>acuerdos se concluya lo antes posible con el fin de que las condiciones de acceso para nuestros operadores a mercados importantes, como son estas regiones, mejoren. Se emprenderán planes de comunicación amplios para difundir entre los operadores las mejoras que dichos acuerdos conllevarán para </a:t>
            </a:r>
            <a:r>
              <a:rPr lang="es-ES" sz="1200" dirty="0">
                <a:effectLst/>
                <a:latin typeface="Verdana Pro" panose="020B0604030504040204" pitchFamily="34" charset="0"/>
                <a:ea typeface="Times New Roman" panose="02020603050405020304" pitchFamily="18" charset="0"/>
              </a:rPr>
              <a:t>nuestro sector exterior.</a:t>
            </a:r>
          </a:p>
          <a:p>
            <a:pPr algn="just">
              <a:lnSpc>
                <a:spcPct val="115000"/>
              </a:lnSpc>
            </a:pPr>
            <a:r>
              <a:rPr lang="es-ES" sz="1200" dirty="0">
                <a:effectLst/>
                <a:latin typeface="Verdana Pro" panose="020B0604030504040204" pitchFamily="34" charset="0"/>
                <a:ea typeface="Times New Roman" panose="02020603050405020304" pitchFamily="18" charset="0"/>
              </a:rPr>
              <a:t> </a:t>
            </a:r>
          </a:p>
          <a:p>
            <a:pPr algn="just">
              <a:lnSpc>
                <a:spcPct val="115000"/>
              </a:lnSpc>
            </a:pPr>
            <a:r>
              <a:rPr lang="es-ES" sz="1200" dirty="0">
                <a:effectLst/>
                <a:latin typeface="Verdana Pro" panose="020B0604030504040204" pitchFamily="34" charset="0"/>
                <a:ea typeface="Times New Roman" panose="02020603050405020304" pitchFamily="18" charset="0"/>
              </a:rPr>
              <a:t>En cuanto a los acuerdos actualmente en negociación, apoyamos la negociación de acuerdos ambiciosos, profundos y equilibrados y, en particular, la modernización del Acuerdo de Asociación entre la UE y Chile, que incluye, por primera vez en un acuerdo comercial, disposiciones de género, aspecto fundamental para España. En todas las negociaciones los aspectos de comercio y desarrollo sostenible son aspectos prioritarios para España para lograr que las condiciones de comercio sean en base a una competencia leal.</a:t>
            </a:r>
          </a:p>
        </p:txBody>
      </p:sp>
      <p:sp>
        <p:nvSpPr>
          <p:cNvPr id="4" name="CuadroTexto 3">
            <a:extLst>
              <a:ext uri="{FF2B5EF4-FFF2-40B4-BE49-F238E27FC236}">
                <a16:creationId xmlns:a16="http://schemas.microsoft.com/office/drawing/2014/main" id="{6435408D-7DDA-42F3-99CA-7C0BB5638077}"/>
              </a:ext>
            </a:extLst>
          </p:cNvPr>
          <p:cNvSpPr txBox="1"/>
          <p:nvPr/>
        </p:nvSpPr>
        <p:spPr>
          <a:xfrm>
            <a:off x="6421130" y="9659414"/>
            <a:ext cx="374475" cy="184666"/>
          </a:xfrm>
          <a:prstGeom prst="rect">
            <a:avLst/>
          </a:prstGeom>
          <a:noFill/>
        </p:spPr>
        <p:txBody>
          <a:bodyPr wrap="square" rtlCol="0">
            <a:spAutoFit/>
          </a:bodyPr>
          <a:lstStyle/>
          <a:p>
            <a:pPr algn="r"/>
            <a:r>
              <a:rPr lang="es-ES" sz="600" dirty="0"/>
              <a:t>41</a:t>
            </a:r>
          </a:p>
        </p:txBody>
      </p:sp>
    </p:spTree>
    <p:extLst>
      <p:ext uri="{BB962C8B-B14F-4D97-AF65-F5344CB8AC3E}">
        <p14:creationId xmlns:p14="http://schemas.microsoft.com/office/powerpoint/2010/main" val="1500850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a:solidFill>
                  <a:srgbClr val="003A3C"/>
                </a:solidFill>
                <a:latin typeface="Verdana Pro" panose="020B0604030504040204" pitchFamily="34" charset="0"/>
                <a:cs typeface="Kartika" panose="020B0502040204020203" pitchFamily="18" charset="0"/>
              </a:rPr>
              <a:t>Plan 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2" name="Diagrama de flujo: proceso 1">
            <a:extLst>
              <a:ext uri="{FF2B5EF4-FFF2-40B4-BE49-F238E27FC236}">
                <a16:creationId xmlns:a16="http://schemas.microsoft.com/office/drawing/2014/main" id="{EC873194-FAFF-433F-B673-9D359BDE12FC}"/>
              </a:ext>
            </a:extLst>
          </p:cNvPr>
          <p:cNvSpPr/>
          <p:nvPr/>
        </p:nvSpPr>
        <p:spPr>
          <a:xfrm>
            <a:off x="904313" y="1295411"/>
            <a:ext cx="5419726" cy="498754"/>
          </a:xfrm>
          <a:prstGeom prst="flowChart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868286B-FEA8-4372-BAD6-8B2D10AD4144}"/>
              </a:ext>
            </a:extLst>
          </p:cNvPr>
          <p:cNvSpPr txBox="1"/>
          <p:nvPr/>
        </p:nvSpPr>
        <p:spPr>
          <a:xfrm>
            <a:off x="1109977" y="1305204"/>
            <a:ext cx="5285371" cy="738664"/>
          </a:xfrm>
          <a:prstGeom prst="rect">
            <a:avLst/>
          </a:prstGeom>
          <a:noFill/>
        </p:spPr>
        <p:txBody>
          <a:bodyPr wrap="square" rtlCol="0">
            <a:spAutoFit/>
          </a:bodyPr>
          <a:lstStyle/>
          <a:p>
            <a:r>
              <a:rPr lang="es-ES" sz="1400" b="1" dirty="0">
                <a:solidFill>
                  <a:schemeClr val="bg1"/>
                </a:solidFill>
                <a:latin typeface="Verdana Pro" panose="020B0604030504040204" pitchFamily="34" charset="0"/>
                <a:cs typeface="Kartika" panose="020B0502040204020203" pitchFamily="18" charset="0"/>
              </a:rPr>
              <a:t>OBJETIVO 2: Potenciar la resiliencia de nuestro sector exterior</a:t>
            </a:r>
          </a:p>
          <a:p>
            <a:endParaRPr lang="es-ES" sz="1400" dirty="0">
              <a:solidFill>
                <a:schemeClr val="bg1"/>
              </a:solidFill>
            </a:endParaRPr>
          </a:p>
        </p:txBody>
      </p:sp>
      <p:sp>
        <p:nvSpPr>
          <p:cNvPr id="9" name="CuadroTexto 8">
            <a:extLst>
              <a:ext uri="{FF2B5EF4-FFF2-40B4-BE49-F238E27FC236}">
                <a16:creationId xmlns:a16="http://schemas.microsoft.com/office/drawing/2014/main" id="{C153F99A-C68E-4846-BC95-D3F38DC7CE2F}"/>
              </a:ext>
            </a:extLst>
          </p:cNvPr>
          <p:cNvSpPr txBox="1"/>
          <p:nvPr/>
        </p:nvSpPr>
        <p:spPr>
          <a:xfrm>
            <a:off x="904313" y="1794165"/>
            <a:ext cx="5530465" cy="7988341"/>
          </a:xfrm>
          <a:prstGeom prst="rect">
            <a:avLst/>
          </a:prstGeom>
          <a:noFill/>
        </p:spPr>
        <p:txBody>
          <a:bodyPr wrap="square">
            <a:spAutoFit/>
          </a:bodyPr>
          <a:lstStyle/>
          <a:p>
            <a:pPr algn="just">
              <a:lnSpc>
                <a:spcPct val="115000"/>
              </a:lnSpc>
              <a:spcAft>
                <a:spcPts val="300"/>
              </a:spcAft>
            </a:pPr>
            <a:r>
              <a:rPr lang="es-ES" sz="1200" dirty="0">
                <a:effectLst/>
                <a:latin typeface="Verdana Pro" panose="020B0604030504040204" pitchFamily="34" charset="0"/>
                <a:ea typeface="Times New Roman" panose="02020603050405020304" pitchFamily="18" charset="0"/>
              </a:rPr>
              <a:t>Se incluirán todas aquellas medidas que impliquen una remodelación que vaya acompañada del </a:t>
            </a:r>
            <a:r>
              <a:rPr lang="es-ES" sz="1200" b="1" dirty="0">
                <a:effectLst/>
                <a:latin typeface="Verdana Pro" panose="020B0604030504040204" pitchFamily="34" charset="0"/>
                <a:ea typeface="Times New Roman" panose="02020603050405020304" pitchFamily="18" charset="0"/>
              </a:rPr>
              <a:t>refuerzo de los instrumentos de internalización y su adaptación a las necesidades del cliente </a:t>
            </a:r>
            <a:r>
              <a:rPr lang="es-ES" sz="1200" dirty="0">
                <a:effectLst/>
                <a:latin typeface="Verdana Pro" panose="020B0604030504040204" pitchFamily="34" charset="0"/>
                <a:ea typeface="Times New Roman" panose="02020603050405020304" pitchFamily="18" charset="0"/>
              </a:rPr>
              <a:t>(excluyendo las de muy corto plazo, como las que buscan solucionar problemas de liquidez, que forman parte de las medidas del Plan de choque frente a la Covid-19), para que nuestro sector exterior esté lo mejor preparado posible de cara a la recuperación y eventuales rebrotes o nuevas pandemias. Se busca dotar a nuestras empresas de instrumentos potentes y a medida de sus necesidades. Se tendrá en cuenta la particular vulnerabilidad de las </a:t>
            </a:r>
            <a:r>
              <a:rPr lang="es-ES" sz="1200" dirty="0" err="1">
                <a:effectLst/>
                <a:latin typeface="Verdana Pro" panose="020B0604030504040204" pitchFamily="34" charset="0"/>
                <a:ea typeface="Times New Roman" panose="02020603050405020304" pitchFamily="18" charset="0"/>
              </a:rPr>
              <a:t>PYMEs</a:t>
            </a:r>
            <a:r>
              <a:rPr lang="es-ES" sz="1200" dirty="0">
                <a:effectLst/>
                <a:latin typeface="Verdana Pro" panose="020B0604030504040204" pitchFamily="34" charset="0"/>
                <a:ea typeface="Times New Roman" panose="02020603050405020304" pitchFamily="18" charset="0"/>
              </a:rPr>
              <a:t> y la importancia de la coordinación entre los distintos instrumentos y organismos y los distintos niveles de la administración, así como la complementariedad con el sector privado, con énfasis en la colaboración público-privada.</a:t>
            </a:r>
          </a:p>
          <a:p>
            <a:pPr algn="just">
              <a:lnSpc>
                <a:spcPct val="115000"/>
              </a:lnSpc>
            </a:pPr>
            <a:r>
              <a:rPr lang="es-ES" sz="1200" dirty="0">
                <a:effectLst/>
                <a:latin typeface="Verdana Pro" panose="020B0604030504040204" pitchFamily="34" charset="0"/>
                <a:ea typeface="Times New Roman" panose="02020603050405020304" pitchFamily="18" charset="0"/>
              </a:rPr>
              <a:t> </a:t>
            </a:r>
          </a:p>
          <a:p>
            <a:pPr algn="just">
              <a:lnSpc>
                <a:spcPct val="115000"/>
              </a:lnSpc>
            </a:pPr>
            <a:r>
              <a:rPr lang="es-ES" sz="1200" dirty="0">
                <a:effectLst/>
                <a:latin typeface="Verdana Pro" panose="020B0604030504040204" pitchFamily="34" charset="0"/>
                <a:ea typeface="Times New Roman" panose="02020603050405020304" pitchFamily="18" charset="0"/>
              </a:rPr>
              <a:t>Uno de los aspectos que ha dejado patente la crisis es que las empresas diversificadas son capaces de hacer frente mejor a los riesgos extraordinarios. Más aún, aquellas empresas </a:t>
            </a:r>
            <a:r>
              <a:rPr lang="es-ES" sz="1200" dirty="0" err="1">
                <a:effectLst/>
                <a:latin typeface="Verdana Pro" panose="020B0604030504040204" pitchFamily="34" charset="0"/>
                <a:ea typeface="Times New Roman" panose="02020603050405020304" pitchFamily="18" charset="0"/>
              </a:rPr>
              <a:t>multilocalizadas</a:t>
            </a:r>
            <a:r>
              <a:rPr lang="es-ES" sz="1200" dirty="0">
                <a:effectLst/>
                <a:latin typeface="Verdana Pro" panose="020B0604030504040204" pitchFamily="34" charset="0"/>
                <a:ea typeface="Times New Roman" panose="02020603050405020304" pitchFamily="18" charset="0"/>
              </a:rPr>
              <a:t> están, en estos momentos, mejor preparadas para hacer frente a las restricciones a la movilidad internacional y seguir de cerca las necesidades y expectativas de sus clientes y proveedores. En el caso de España, además, la escasa dimensión media de nuestras empresas hace que les resulte más difícil acometer inversiones que les faciliten estas actuaciones, por lo que se considera conveniente disponer de ayudas a la implantación de empresas españolas en el exterior.</a:t>
            </a:r>
          </a:p>
          <a:p>
            <a:pPr algn="just">
              <a:lnSpc>
                <a:spcPct val="115000"/>
              </a:lnSpc>
            </a:pPr>
            <a:r>
              <a:rPr lang="es-ES" sz="1200" dirty="0">
                <a:effectLst/>
                <a:latin typeface="Verdana Pro" panose="020B0604030504040204" pitchFamily="34" charset="0"/>
                <a:ea typeface="Times New Roman" panose="02020603050405020304" pitchFamily="18" charset="0"/>
              </a:rPr>
              <a:t> </a:t>
            </a:r>
          </a:p>
          <a:p>
            <a:pPr algn="just">
              <a:lnSpc>
                <a:spcPct val="115000"/>
              </a:lnSpc>
            </a:pPr>
            <a:r>
              <a:rPr lang="es-ES" sz="1200" dirty="0">
                <a:effectLst/>
                <a:latin typeface="Verdana Pro" panose="020B0604030504040204" pitchFamily="34" charset="0"/>
                <a:ea typeface="Times New Roman" panose="02020603050405020304" pitchFamily="18" charset="0"/>
              </a:rPr>
              <a:t>En el proceso de internacionalización empresarial, disponer de las personas adecuadas es condición necesaria y muchas veces suficiente para el éxito, muy por delante de otros factores de producción como el capital o la tecnología. Existen 6.000 filiales de empresas españolas en el exterior que emplean a 800.000 personas. Las empresas españolas en proceso de expansión exterior carecen de la oferta suficiente de profesionales con estos perfiles comerciales internacionales de alta cualificación y experiencia. </a:t>
            </a:r>
            <a:r>
              <a:rPr lang="es-ES" sz="1200" b="1" dirty="0">
                <a:effectLst/>
                <a:latin typeface="Verdana Pro" panose="020B0604030504040204" pitchFamily="34" charset="0"/>
                <a:ea typeface="Times New Roman" panose="02020603050405020304" pitchFamily="18" charset="0"/>
              </a:rPr>
              <a:t>La oferta de ICEX-CECO de cursos y masters relacionados con la internacionalización es muy amplia. </a:t>
            </a:r>
          </a:p>
        </p:txBody>
      </p:sp>
      <p:sp>
        <p:nvSpPr>
          <p:cNvPr id="12" name="CuadroTexto 11">
            <a:extLst>
              <a:ext uri="{FF2B5EF4-FFF2-40B4-BE49-F238E27FC236}">
                <a16:creationId xmlns:a16="http://schemas.microsoft.com/office/drawing/2014/main" id="{A55D4374-04B2-4DF8-B48D-7107D3724405}"/>
              </a:ext>
            </a:extLst>
          </p:cNvPr>
          <p:cNvSpPr txBox="1"/>
          <p:nvPr/>
        </p:nvSpPr>
        <p:spPr>
          <a:xfrm>
            <a:off x="6421130" y="9659414"/>
            <a:ext cx="374475" cy="184666"/>
          </a:xfrm>
          <a:prstGeom prst="rect">
            <a:avLst/>
          </a:prstGeom>
          <a:noFill/>
        </p:spPr>
        <p:txBody>
          <a:bodyPr wrap="square" rtlCol="0">
            <a:spAutoFit/>
          </a:bodyPr>
          <a:lstStyle/>
          <a:p>
            <a:pPr algn="r"/>
            <a:r>
              <a:rPr lang="es-ES" sz="600" dirty="0"/>
              <a:t>42</a:t>
            </a:r>
          </a:p>
        </p:txBody>
      </p:sp>
    </p:spTree>
    <p:extLst>
      <p:ext uri="{BB962C8B-B14F-4D97-AF65-F5344CB8AC3E}">
        <p14:creationId xmlns:p14="http://schemas.microsoft.com/office/powerpoint/2010/main" val="4440066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a:solidFill>
                  <a:srgbClr val="003A3C"/>
                </a:solidFill>
                <a:latin typeface="Verdana Pro" panose="020B0604030504040204" pitchFamily="34" charset="0"/>
                <a:cs typeface="Kartika" panose="020B0502040204020203" pitchFamily="18" charset="0"/>
              </a:rPr>
              <a:t>Plan 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7" name="CuadroTexto 6">
            <a:extLst>
              <a:ext uri="{FF2B5EF4-FFF2-40B4-BE49-F238E27FC236}">
                <a16:creationId xmlns:a16="http://schemas.microsoft.com/office/drawing/2014/main" id="{E6058AB3-7482-4549-99FA-419F479C0E40}"/>
              </a:ext>
            </a:extLst>
          </p:cNvPr>
          <p:cNvSpPr txBox="1"/>
          <p:nvPr/>
        </p:nvSpPr>
        <p:spPr>
          <a:xfrm>
            <a:off x="822426" y="1450539"/>
            <a:ext cx="5731817" cy="8857809"/>
          </a:xfrm>
          <a:prstGeom prst="rect">
            <a:avLst/>
          </a:prstGeom>
          <a:noFill/>
        </p:spPr>
        <p:txBody>
          <a:bodyPr wrap="square">
            <a:spAutoFit/>
          </a:bodyPr>
          <a:lstStyle/>
          <a:p>
            <a:pPr algn="just"/>
            <a:r>
              <a:rPr lang="es-ES" sz="1200" dirty="0">
                <a:effectLst/>
                <a:latin typeface="Verdana Pro" panose="020B0604030504040204" pitchFamily="34" charset="0"/>
                <a:ea typeface="Times New Roman" panose="02020603050405020304" pitchFamily="18" charset="0"/>
              </a:rPr>
              <a:t>Durante el estado de alarma se ha hecho un enorme esfuerzo, además, para que gran parte de la oferta sea gratuita o se ofrezcan plazas gratuitas a colectivos de personas y/o empresas especialmente afectadas por la crisis. </a:t>
            </a:r>
          </a:p>
          <a:p>
            <a:endParaRPr lang="es-ES" sz="1200" dirty="0">
              <a:latin typeface="Verdana Pro" panose="020B0604030504040204" pitchFamily="34" charset="0"/>
            </a:endParaRPr>
          </a:p>
          <a:p>
            <a:pPr algn="just">
              <a:lnSpc>
                <a:spcPct val="115000"/>
              </a:lnSpc>
              <a:spcAft>
                <a:spcPts val="300"/>
              </a:spcAft>
            </a:pPr>
            <a:r>
              <a:rPr lang="es-ES" sz="1200" dirty="0">
                <a:effectLst/>
                <a:latin typeface="Verdana Pro" panose="020B0604030504040204" pitchFamily="34" charset="0"/>
                <a:ea typeface="Times New Roman" panose="02020603050405020304" pitchFamily="18" charset="0"/>
              </a:rPr>
              <a:t>Desde la Secretaría de Estado de Comercio apostamos por acelerar la transformación digital de nuestras empresas y mejorar sus conocimientos de cómo hacer negocios en el canal digital. </a:t>
            </a:r>
            <a:r>
              <a:rPr lang="es-ES" sz="1200" b="1" dirty="0">
                <a:effectLst/>
                <a:latin typeface="Verdana Pro" panose="020B0604030504040204" pitchFamily="34" charset="0"/>
                <a:ea typeface="Times New Roman" panose="02020603050405020304" pitchFamily="18" charset="0"/>
              </a:rPr>
              <a:t>El activo fundamental para la recuperación es el desarrollo de las capacidades necesarias para competir en el mercado digital.</a:t>
            </a:r>
          </a:p>
          <a:p>
            <a:pPr algn="just">
              <a:lnSpc>
                <a:spcPct val="115000"/>
              </a:lnSpc>
            </a:pPr>
            <a:r>
              <a:rPr lang="es-ES" sz="1200" dirty="0">
                <a:effectLst/>
                <a:latin typeface="Verdana Pro" panose="020B0604030504040204" pitchFamily="34" charset="0"/>
                <a:ea typeface="Times New Roman" panose="02020603050405020304" pitchFamily="18" charset="0"/>
              </a:rPr>
              <a:t> </a:t>
            </a:r>
          </a:p>
          <a:p>
            <a:pPr algn="just">
              <a:lnSpc>
                <a:spcPct val="115000"/>
              </a:lnSpc>
            </a:pPr>
            <a:r>
              <a:rPr lang="es-ES" sz="1200" dirty="0">
                <a:effectLst/>
                <a:latin typeface="Verdana Pro" panose="020B0604030504040204" pitchFamily="34" charset="0"/>
                <a:ea typeface="Times New Roman" panose="02020603050405020304" pitchFamily="18" charset="0"/>
              </a:rPr>
              <a:t>Por otra parte, es necesario </a:t>
            </a:r>
            <a:r>
              <a:rPr lang="es-ES" sz="1200" b="1" dirty="0">
                <a:effectLst/>
                <a:latin typeface="Verdana Pro" panose="020B0604030504040204" pitchFamily="34" charset="0"/>
                <a:ea typeface="Times New Roman" panose="02020603050405020304" pitchFamily="18" charset="0"/>
              </a:rPr>
              <a:t>revisar las vulnerabilidades existentes en las cadenas globales de suministro </a:t>
            </a:r>
            <a:r>
              <a:rPr lang="es-ES" sz="1200" dirty="0">
                <a:effectLst/>
                <a:latin typeface="Verdana Pro" panose="020B0604030504040204" pitchFamily="34" charset="0"/>
                <a:ea typeface="Times New Roman" panose="02020603050405020304" pitchFamily="18" charset="0"/>
              </a:rPr>
              <a:t>porque una de las lecciones aprendidas de la crisis es que parece claro que es necesario tener una mayor fortaleza a través de diversificación, mejoras en la logística, diversificación y marcos regulatorios adecuados en los distintos eslabones de la cadena.</a:t>
            </a:r>
          </a:p>
          <a:p>
            <a:pPr algn="just">
              <a:lnSpc>
                <a:spcPct val="115000"/>
              </a:lnSpc>
            </a:pPr>
            <a:r>
              <a:rPr lang="es-ES" sz="1200" dirty="0">
                <a:effectLst/>
                <a:latin typeface="Verdana Pro" panose="020B0604030504040204" pitchFamily="34" charset="0"/>
                <a:ea typeface="Times New Roman" panose="02020603050405020304" pitchFamily="18" charset="0"/>
              </a:rPr>
              <a:t> </a:t>
            </a:r>
          </a:p>
          <a:p>
            <a:pPr algn="just">
              <a:lnSpc>
                <a:spcPct val="115000"/>
              </a:lnSpc>
              <a:spcBef>
                <a:spcPts val="300"/>
              </a:spcBef>
            </a:pPr>
            <a:r>
              <a:rPr lang="es-ES" sz="1200" dirty="0">
                <a:effectLst/>
                <a:latin typeface="Verdana Pro" panose="020B0604030504040204" pitchFamily="34" charset="0"/>
                <a:ea typeface="Times New Roman" panose="02020603050405020304" pitchFamily="18" charset="0"/>
              </a:rPr>
              <a:t>Por último, </a:t>
            </a:r>
            <a:r>
              <a:rPr lang="es-ES" sz="1200" b="1" dirty="0">
                <a:effectLst/>
                <a:latin typeface="Verdana Pro" panose="020B0604030504040204" pitchFamily="34" charset="0"/>
                <a:ea typeface="Times New Roman" panose="02020603050405020304" pitchFamily="18" charset="0"/>
              </a:rPr>
              <a:t>la sostenibilidad también puede convertirse en un instrumento de resiliencia para la empresa</a:t>
            </a:r>
            <a:r>
              <a:rPr lang="es-ES" sz="1200" dirty="0">
                <a:effectLst/>
                <a:latin typeface="Verdana Pro" panose="020B0604030504040204" pitchFamily="34" charset="0"/>
                <a:ea typeface="Times New Roman" panose="02020603050405020304" pitchFamily="18" charset="0"/>
              </a:rPr>
              <a:t>, en la medida en que la proximidad al mercado local permite no solo optimizar el impacto social y medioambiental en destino, reforzando el anclaje de la empresa en dicho mercado, sino que además permite tener mayor capacidad de reacción ante un incremento del riesgo regulatorio, en un momento donde el intervencionismo y la regulación se pueden convertir en un arma reforzada del proteccionismo o de los intereses de la industria de origen local.</a:t>
            </a:r>
          </a:p>
          <a:p>
            <a:pPr marL="226695" algn="just" fontAlgn="t">
              <a:lnSpc>
                <a:spcPct val="115000"/>
              </a:lnSpc>
            </a:pPr>
            <a:endParaRPr lang="es-ES" sz="1200" dirty="0">
              <a:solidFill>
                <a:srgbClr val="000000"/>
              </a:solidFill>
              <a:latin typeface="Verdana Pro" panose="020B0604030504040204" pitchFamily="34" charset="0"/>
              <a:ea typeface="Times New Roman" panose="02020603050405020304" pitchFamily="18" charset="0"/>
            </a:endParaRPr>
          </a:p>
          <a:p>
            <a:pPr marL="226695" algn="just" fontAlgn="t">
              <a:lnSpc>
                <a:spcPct val="115000"/>
              </a:lnSpc>
            </a:pPr>
            <a:endParaRPr lang="es-ES" sz="1200" dirty="0">
              <a:solidFill>
                <a:srgbClr val="000000"/>
              </a:solidFill>
              <a:latin typeface="Verdana Pro" panose="020B0604030504040204" pitchFamily="34" charset="0"/>
              <a:ea typeface="Times New Roman" panose="02020603050405020304" pitchFamily="18" charset="0"/>
            </a:endParaRPr>
          </a:p>
          <a:p>
            <a:pPr marL="226695" algn="just" fontAlgn="t">
              <a:lnSpc>
                <a:spcPct val="115000"/>
              </a:lnSpc>
            </a:pPr>
            <a:r>
              <a:rPr lang="es-ES" sz="1200" dirty="0">
                <a:solidFill>
                  <a:srgbClr val="000000"/>
                </a:solidFill>
                <a:latin typeface="Verdana Pro" panose="020B0604030504040204" pitchFamily="34" charset="0"/>
                <a:ea typeface="Times New Roman" panose="02020603050405020304" pitchFamily="18" charset="0"/>
              </a:rPr>
              <a:t>					******</a:t>
            </a:r>
          </a:p>
          <a:p>
            <a:pPr marL="226695" algn="just" fontAlgn="t">
              <a:lnSpc>
                <a:spcPct val="115000"/>
              </a:lnSpc>
            </a:pPr>
            <a:endParaRPr lang="es-ES" sz="1200" dirty="0">
              <a:solidFill>
                <a:srgbClr val="000000"/>
              </a:solidFill>
              <a:latin typeface="Verdana Pro" panose="020B0604030504040204" pitchFamily="34" charset="0"/>
              <a:ea typeface="Times New Roman" panose="02020603050405020304" pitchFamily="18" charset="0"/>
            </a:endParaRPr>
          </a:p>
          <a:p>
            <a:pPr algn="just">
              <a:lnSpc>
                <a:spcPct val="114000"/>
              </a:lnSpc>
              <a:spcBef>
                <a:spcPts val="300"/>
              </a:spcBef>
              <a:tabLst>
                <a:tab pos="648335" algn="l"/>
                <a:tab pos="5130800" algn="l"/>
              </a:tabLst>
            </a:pPr>
            <a:r>
              <a:rPr lang="es-ES_tradnl" sz="1200" dirty="0">
                <a:effectLst/>
                <a:latin typeface="Verdana Pro" panose="020B0604030504040204" pitchFamily="34" charset="0"/>
                <a:ea typeface="Times New Roman" panose="02020603050405020304" pitchFamily="18" charset="0"/>
              </a:rPr>
              <a:t>En resumen, desde el Gobierno de España a través de la Secretaría de Estado de Comercio hemos reforzado el apoyo a la internacionalización de las empresas durante la pandemia de la COVID-19 incrementando en 2.643 millones los programas dirigidos a las empresas exportadoras y favoreciendo los flujos comerciales y de inversión. Asimismo, vamos a impulsar el III Plan de Acción para la Internacionalización 2021-2022 como palanca para reactivar la economía y el empleo en los próximos años. </a:t>
            </a:r>
            <a:br>
              <a:rPr lang="es-ES_tradnl" sz="1200" dirty="0">
                <a:effectLst/>
                <a:latin typeface="Verdana Pro" panose="020B0604030504040204" pitchFamily="34" charset="0"/>
                <a:ea typeface="Times New Roman" panose="02020603050405020304" pitchFamily="18" charset="0"/>
              </a:rPr>
            </a:b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a:tabLst>
                <a:tab pos="648335" algn="l"/>
                <a:tab pos="5130800" algn="l"/>
              </a:tabLst>
            </a:pP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endParaRPr lang="es-ES" sz="1200" dirty="0"/>
          </a:p>
        </p:txBody>
      </p:sp>
      <p:sp>
        <p:nvSpPr>
          <p:cNvPr id="6" name="CuadroTexto 5">
            <a:extLst>
              <a:ext uri="{FF2B5EF4-FFF2-40B4-BE49-F238E27FC236}">
                <a16:creationId xmlns:a16="http://schemas.microsoft.com/office/drawing/2014/main" id="{CA214829-AEA2-40B6-B5A6-985C36B98738}"/>
              </a:ext>
            </a:extLst>
          </p:cNvPr>
          <p:cNvSpPr txBox="1"/>
          <p:nvPr/>
        </p:nvSpPr>
        <p:spPr>
          <a:xfrm>
            <a:off x="6421130" y="9659414"/>
            <a:ext cx="374475" cy="184666"/>
          </a:xfrm>
          <a:prstGeom prst="rect">
            <a:avLst/>
          </a:prstGeom>
          <a:noFill/>
        </p:spPr>
        <p:txBody>
          <a:bodyPr wrap="square" rtlCol="0">
            <a:spAutoFit/>
          </a:bodyPr>
          <a:lstStyle/>
          <a:p>
            <a:pPr algn="r"/>
            <a:r>
              <a:rPr lang="es-ES" sz="600" dirty="0"/>
              <a:t>43</a:t>
            </a:r>
          </a:p>
        </p:txBody>
      </p:sp>
    </p:spTree>
    <p:extLst>
      <p:ext uri="{BB962C8B-B14F-4D97-AF65-F5344CB8AC3E}">
        <p14:creationId xmlns:p14="http://schemas.microsoft.com/office/powerpoint/2010/main" val="1567591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a:solidFill>
                  <a:srgbClr val="003A3C"/>
                </a:solidFill>
                <a:latin typeface="Verdana Pro" panose="020B0604030504040204" pitchFamily="34" charset="0"/>
                <a:cs typeface="Kartika" panose="020B0502040204020203" pitchFamily="18" charset="0"/>
              </a:rPr>
              <a:t>Plan 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2" name="CuadroTexto 1">
            <a:extLst>
              <a:ext uri="{FF2B5EF4-FFF2-40B4-BE49-F238E27FC236}">
                <a16:creationId xmlns:a16="http://schemas.microsoft.com/office/drawing/2014/main" id="{C226B0F3-0609-4F5E-942C-ABC8BE0DCB58}"/>
              </a:ext>
            </a:extLst>
          </p:cNvPr>
          <p:cNvSpPr txBox="1"/>
          <p:nvPr/>
        </p:nvSpPr>
        <p:spPr>
          <a:xfrm>
            <a:off x="242291" y="1098625"/>
            <a:ext cx="6361856" cy="304699"/>
          </a:xfrm>
          <a:prstGeom prst="rect">
            <a:avLst/>
          </a:prstGeom>
          <a:noFill/>
        </p:spPr>
        <p:txBody>
          <a:bodyPr wrap="square">
            <a:spAutoFit/>
          </a:bodyPr>
          <a:lstStyle/>
          <a:p>
            <a:pPr algn="just">
              <a:lnSpc>
                <a:spcPct val="115000"/>
              </a:lnSpc>
              <a:spcAft>
                <a:spcPts val="1000"/>
              </a:spcAft>
            </a:pPr>
            <a:r>
              <a:rPr lang="es-ES" sz="1200" b="1" dirty="0">
                <a:effectLst/>
                <a:latin typeface="Verdana Pro" panose="020B0604030504040204" pitchFamily="34" charset="0"/>
                <a:ea typeface="Calibri" panose="020F0502020204030204" pitchFamily="34" charset="0"/>
                <a:cs typeface="Times New Roman" panose="02020603050405020304" pitchFamily="18" charset="0"/>
              </a:rPr>
              <a:t>ANEXO I. </a:t>
            </a:r>
            <a:r>
              <a:rPr lang="es-ES" sz="1200" b="1" dirty="0">
                <a:latin typeface="Verdana Pro" panose="020B0604030504040204" pitchFamily="34" charset="0"/>
                <a:ea typeface="Calibri" panose="020F0502020204030204" pitchFamily="34" charset="0"/>
                <a:cs typeface="Times New Roman" panose="02020603050405020304" pitchFamily="18" charset="0"/>
              </a:rPr>
              <a:t>DESGLOSE DE ACTIVIDADES DE ICEX</a:t>
            </a:r>
            <a:endParaRPr lang="es-ES" sz="1200" dirty="0">
              <a:effectLst/>
              <a:latin typeface="Verdana Pro" panose="020B0604030504040204" pitchFamily="34" charset="0"/>
              <a:ea typeface="Times New Roman" panose="02020603050405020304" pitchFamily="18" charset="0"/>
            </a:endParaRPr>
          </a:p>
        </p:txBody>
      </p:sp>
      <p:sp>
        <p:nvSpPr>
          <p:cNvPr id="5" name="Rectangle 1">
            <a:extLst>
              <a:ext uri="{FF2B5EF4-FFF2-40B4-BE49-F238E27FC236}">
                <a16:creationId xmlns:a16="http://schemas.microsoft.com/office/drawing/2014/main" id="{1D3DF664-6A3D-407B-8C9A-155E88C55493}"/>
              </a:ext>
            </a:extLst>
          </p:cNvPr>
          <p:cNvSpPr>
            <a:spLocks noChangeArrowheads="1"/>
          </p:cNvSpPr>
          <p:nvPr/>
        </p:nvSpPr>
        <p:spPr bwMode="auto">
          <a:xfrm>
            <a:off x="658813" y="263683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800" b="0" i="0" u="none" strike="noStrike" cap="none" normalizeH="0" baseline="0">
                <a:ln>
                  <a:noFill/>
                </a:ln>
                <a:solidFill>
                  <a:schemeClr val="tx1"/>
                </a:solidFill>
                <a:effectLst/>
                <a:latin typeface="Arial" panose="020B0604020202020204" pitchFamily="34" charset="0"/>
              </a:rPr>
            </a:br>
            <a:endParaRPr kumimoji="0" lang="es-ES" altLang="es-ES" sz="1800" b="0" i="0" u="none" strike="noStrike" cap="none" normalizeH="0" baseline="0">
              <a:ln>
                <a:noFill/>
              </a:ln>
              <a:solidFill>
                <a:schemeClr val="tx1"/>
              </a:solidFill>
              <a:effectLst/>
              <a:latin typeface="Arial" panose="020B0604020202020204" pitchFamily="34" charset="0"/>
            </a:endParaRPr>
          </a:p>
        </p:txBody>
      </p:sp>
      <p:graphicFrame>
        <p:nvGraphicFramePr>
          <p:cNvPr id="9" name="Tabla 8">
            <a:extLst>
              <a:ext uri="{FF2B5EF4-FFF2-40B4-BE49-F238E27FC236}">
                <a16:creationId xmlns:a16="http://schemas.microsoft.com/office/drawing/2014/main" id="{4EB62A78-C4DF-43B5-8D53-9178CA4C0555}"/>
              </a:ext>
            </a:extLst>
          </p:cNvPr>
          <p:cNvGraphicFramePr>
            <a:graphicFrameLocks noGrp="1"/>
          </p:cNvGraphicFramePr>
          <p:nvPr>
            <p:extLst>
              <p:ext uri="{D42A27DB-BD31-4B8C-83A1-F6EECF244321}">
                <p14:modId xmlns:p14="http://schemas.microsoft.com/office/powerpoint/2010/main" val="1221289243"/>
              </p:ext>
            </p:extLst>
          </p:nvPr>
        </p:nvGraphicFramePr>
        <p:xfrm>
          <a:off x="314364" y="1726783"/>
          <a:ext cx="5538990" cy="6940844"/>
        </p:xfrm>
        <a:graphic>
          <a:graphicData uri="http://schemas.openxmlformats.org/drawingml/2006/table">
            <a:tbl>
              <a:tblPr firstRow="1" firstCol="1" bandRow="1"/>
              <a:tblGrid>
                <a:gridCol w="3600199">
                  <a:extLst>
                    <a:ext uri="{9D8B030D-6E8A-4147-A177-3AD203B41FA5}">
                      <a16:colId xmlns:a16="http://schemas.microsoft.com/office/drawing/2014/main" val="1284032567"/>
                    </a:ext>
                  </a:extLst>
                </a:gridCol>
                <a:gridCol w="983613">
                  <a:extLst>
                    <a:ext uri="{9D8B030D-6E8A-4147-A177-3AD203B41FA5}">
                      <a16:colId xmlns:a16="http://schemas.microsoft.com/office/drawing/2014/main" val="3025414865"/>
                    </a:ext>
                  </a:extLst>
                </a:gridCol>
                <a:gridCol w="955178">
                  <a:extLst>
                    <a:ext uri="{9D8B030D-6E8A-4147-A177-3AD203B41FA5}">
                      <a16:colId xmlns:a16="http://schemas.microsoft.com/office/drawing/2014/main" val="1420308257"/>
                    </a:ext>
                  </a:extLst>
                </a:gridCol>
              </a:tblGrid>
              <a:tr h="627656">
                <a:tc>
                  <a:txBody>
                    <a:bodyPr/>
                    <a:lstStyle/>
                    <a:p>
                      <a:pPr algn="just">
                        <a:lnSpc>
                          <a:spcPct val="115000"/>
                        </a:lnSpc>
                      </a:pPr>
                      <a:r>
                        <a:rPr lang="es-ES_tradnl" sz="1000" b="1" kern="1200" dirty="0">
                          <a:solidFill>
                            <a:schemeClr val="lt1"/>
                          </a:solidFill>
                          <a:effectLst/>
                          <a:latin typeface="+mn-lt"/>
                          <a:ea typeface="+mn-ea"/>
                          <a:cs typeface="+mn-cs"/>
                        </a:rPr>
                        <a:t> </a:t>
                      </a:r>
                      <a:endParaRPr lang="es-ES" sz="1000" b="1" kern="1200" dirty="0">
                        <a:solidFill>
                          <a:schemeClr val="lt1"/>
                        </a:solidFill>
                        <a:effectLst/>
                        <a:latin typeface="+mn-lt"/>
                        <a:ea typeface="+mn-ea"/>
                        <a:cs typeface="+mn-cs"/>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lnSpc>
                          <a:spcPct val="115000"/>
                        </a:lnSpc>
                      </a:pPr>
                      <a:r>
                        <a:rPr lang="es-ES_tradnl" sz="1000" b="1" kern="1200" dirty="0">
                          <a:solidFill>
                            <a:schemeClr val="lt1"/>
                          </a:solidFill>
                          <a:effectLst/>
                          <a:latin typeface="+mn-lt"/>
                          <a:ea typeface="+mn-ea"/>
                          <a:cs typeface="+mn-cs"/>
                        </a:rPr>
                        <a:t>Importe estimado</a:t>
                      </a:r>
                      <a:endParaRPr lang="es-ES" sz="1000" b="1" kern="1200" dirty="0">
                        <a:solidFill>
                          <a:schemeClr val="lt1"/>
                        </a:solidFill>
                        <a:effectLst/>
                        <a:latin typeface="+mn-lt"/>
                        <a:ea typeface="+mn-ea"/>
                        <a:cs typeface="+mn-cs"/>
                      </a:endParaRPr>
                    </a:p>
                  </a:txBody>
                  <a:tcPr marL="62673" marR="6267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lnSpc>
                          <a:spcPct val="115000"/>
                        </a:lnSpc>
                      </a:pPr>
                      <a:r>
                        <a:rPr lang="es-ES_tradnl" sz="1000" b="1" kern="1200" dirty="0">
                          <a:solidFill>
                            <a:schemeClr val="lt1"/>
                          </a:solidFill>
                          <a:effectLst/>
                          <a:latin typeface="+mn-lt"/>
                          <a:ea typeface="+mn-ea"/>
                          <a:cs typeface="+mn-cs"/>
                        </a:rPr>
                        <a:t>Servicios no cobrados (devolución cuotas)</a:t>
                      </a:r>
                      <a:endParaRPr lang="es-ES" sz="1000" b="1" kern="1200" dirty="0">
                        <a:solidFill>
                          <a:schemeClr val="lt1"/>
                        </a:solidFill>
                        <a:effectLst/>
                        <a:latin typeface="+mn-lt"/>
                        <a:ea typeface="+mn-ea"/>
                        <a:cs typeface="+mn-cs"/>
                      </a:endParaRPr>
                    </a:p>
                  </a:txBody>
                  <a:tcPr marL="62673" marR="6267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4027830316"/>
                  </a:ext>
                </a:extLst>
              </a:tr>
              <a:tr h="307328">
                <a:tc>
                  <a:txBody>
                    <a:bodyPr/>
                    <a:lstStyle/>
                    <a:p>
                      <a:pPr algn="just">
                        <a:lnSpc>
                          <a:spcPct val="115000"/>
                        </a:lnSpc>
                      </a:pPr>
                      <a:r>
                        <a:rPr lang="es-ES_tradnl" sz="900" b="1" u="none" dirty="0">
                          <a:solidFill>
                            <a:schemeClr val="bg1"/>
                          </a:solidFill>
                          <a:effectLst/>
                          <a:latin typeface="Verdana Pro" panose="020B0604030504040204" pitchFamily="34" charset="0"/>
                          <a:ea typeface="Times New Roman" panose="02020603050405020304" pitchFamily="18" charset="0"/>
                        </a:rPr>
                        <a:t>Flexibilización en las condiciones de participación en actividades afectadas por la pandemia</a:t>
                      </a:r>
                      <a:endParaRPr lang="es-ES" sz="900" b="1" u="none" dirty="0">
                        <a:solidFill>
                          <a:schemeClr val="bg1"/>
                        </a:solidFill>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a:lnSpc>
                          <a:spcPct val="115000"/>
                        </a:lnSpc>
                      </a:pPr>
                      <a:r>
                        <a:rPr lang="es-ES_tradnl" sz="900" b="1" u="none" dirty="0">
                          <a:solidFill>
                            <a:schemeClr val="bg1"/>
                          </a:solidFill>
                          <a:effectLst/>
                          <a:latin typeface="Verdana Pro" panose="020B0604030504040204" pitchFamily="34" charset="0"/>
                          <a:ea typeface="Times New Roman" panose="02020603050405020304" pitchFamily="18" charset="0"/>
                        </a:rPr>
                        <a:t>6.016.000</a:t>
                      </a:r>
                      <a:endParaRPr lang="es-ES" sz="900" b="1" u="none" dirty="0">
                        <a:solidFill>
                          <a:schemeClr val="bg1"/>
                        </a:solidFill>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just">
                        <a:lnSpc>
                          <a:spcPct val="115000"/>
                        </a:lnSpc>
                      </a:pPr>
                      <a:r>
                        <a:rPr lang="es-ES_tradnl" sz="900" b="1" u="none" dirty="0">
                          <a:solidFill>
                            <a:schemeClr val="bg1"/>
                          </a:solidFill>
                          <a:effectLst/>
                          <a:highlight>
                            <a:srgbClr val="FFFF00"/>
                          </a:highlight>
                          <a:latin typeface="Verdana Pro" panose="020B0604030504040204" pitchFamily="34" charset="0"/>
                          <a:ea typeface="Times New Roman" panose="02020603050405020304" pitchFamily="18" charset="0"/>
                        </a:rPr>
                        <a:t> </a:t>
                      </a:r>
                      <a:endParaRPr lang="es-ES" sz="900" b="1" u="none" dirty="0">
                        <a:solidFill>
                          <a:schemeClr val="bg1"/>
                        </a:solidFill>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567087572"/>
                  </a:ext>
                </a:extLst>
              </a:tr>
              <a:tr h="147165">
                <a:tc>
                  <a:txBody>
                    <a:bodyPr/>
                    <a:lstStyle/>
                    <a:p>
                      <a:pPr algn="just">
                        <a:lnSpc>
                          <a:spcPct val="115000"/>
                        </a:lnSpc>
                      </a:pPr>
                      <a:r>
                        <a:rPr lang="es-ES_tradnl" sz="900" u="none" dirty="0">
                          <a:solidFill>
                            <a:srgbClr val="000000"/>
                          </a:solidFill>
                          <a:effectLst/>
                          <a:latin typeface="Verdana Pro" panose="020B0604030504040204" pitchFamily="34" charset="0"/>
                          <a:ea typeface="Times New Roman" panose="02020603050405020304" pitchFamily="18" charset="0"/>
                        </a:rPr>
                        <a:t>Planes sectoriales</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pPr>
                      <a:r>
                        <a:rPr lang="es-ES_tradnl" sz="900" u="none">
                          <a:effectLst/>
                          <a:latin typeface="Verdana Pro" panose="020B0604030504040204" pitchFamily="34" charset="0"/>
                          <a:ea typeface="Times New Roman" panose="02020603050405020304" pitchFamily="18" charset="0"/>
                        </a:rPr>
                        <a:t>2.500.000</a:t>
                      </a:r>
                      <a:endParaRPr lang="es-ES" sz="900" u="none">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pPr>
                      <a:r>
                        <a:rPr lang="es-ES_tradnl" sz="900" b="1" u="none">
                          <a:effectLst/>
                          <a:latin typeface="Verdana Pro" panose="020B0604030504040204" pitchFamily="34" charset="0"/>
                          <a:ea typeface="Times New Roman" panose="02020603050405020304" pitchFamily="18" charset="0"/>
                        </a:rPr>
                        <a:t> </a:t>
                      </a:r>
                      <a:endParaRPr lang="es-ES" sz="900" u="none">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9583933"/>
                  </a:ext>
                </a:extLst>
              </a:tr>
              <a:tr h="147165">
                <a:tc>
                  <a:txBody>
                    <a:bodyPr/>
                    <a:lstStyle/>
                    <a:p>
                      <a:pPr algn="just">
                        <a:lnSpc>
                          <a:spcPct val="115000"/>
                        </a:lnSpc>
                      </a:pPr>
                      <a:r>
                        <a:rPr lang="es-ES_tradnl" sz="900" u="none" dirty="0">
                          <a:solidFill>
                            <a:srgbClr val="000000"/>
                          </a:solidFill>
                          <a:effectLst/>
                          <a:latin typeface="Verdana Pro" panose="020B0604030504040204" pitchFamily="34" charset="0"/>
                          <a:ea typeface="Times New Roman" panose="02020603050405020304" pitchFamily="18" charset="0"/>
                        </a:rPr>
                        <a:t>ICEX NEXT</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pPr>
                      <a:r>
                        <a:rPr lang="es-ES_tradnl" sz="900" u="none">
                          <a:effectLst/>
                          <a:latin typeface="Verdana Pro" panose="020B0604030504040204" pitchFamily="34" charset="0"/>
                          <a:ea typeface="Times New Roman" panose="02020603050405020304" pitchFamily="18" charset="0"/>
                        </a:rPr>
                        <a:t>2.516.000</a:t>
                      </a:r>
                      <a:endParaRPr lang="es-ES" sz="900" u="none">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pPr>
                      <a:r>
                        <a:rPr lang="es-ES_tradnl" sz="900" b="1" u="none" dirty="0">
                          <a:effectLst/>
                          <a:latin typeface="Verdana Pro" panose="020B0604030504040204" pitchFamily="34" charset="0"/>
                          <a:ea typeface="Times New Roman" panose="02020603050405020304" pitchFamily="18" charset="0"/>
                        </a:rPr>
                        <a:t> </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1055283"/>
                  </a:ext>
                </a:extLst>
              </a:tr>
              <a:tr h="147165">
                <a:tc>
                  <a:txBody>
                    <a:bodyPr/>
                    <a:lstStyle/>
                    <a:p>
                      <a:pPr algn="just">
                        <a:lnSpc>
                          <a:spcPct val="115000"/>
                        </a:lnSpc>
                      </a:pPr>
                      <a:r>
                        <a:rPr lang="es-ES_tradnl" sz="900" u="none" dirty="0">
                          <a:solidFill>
                            <a:srgbClr val="000000"/>
                          </a:solidFill>
                          <a:effectLst/>
                          <a:latin typeface="Verdana Pro" panose="020B0604030504040204" pitchFamily="34" charset="0"/>
                          <a:ea typeface="Times New Roman" panose="02020603050405020304" pitchFamily="18" charset="0"/>
                        </a:rPr>
                        <a:t>Adaptación Becas Internacionalización Fase II</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pPr>
                      <a:r>
                        <a:rPr lang="es-ES_tradnl" sz="900" u="none" dirty="0">
                          <a:effectLst/>
                          <a:latin typeface="Verdana Pro" panose="020B0604030504040204" pitchFamily="34" charset="0"/>
                          <a:ea typeface="Times New Roman" panose="02020603050405020304" pitchFamily="18" charset="0"/>
                        </a:rPr>
                        <a:t>1.000.000</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pPr>
                      <a:r>
                        <a:rPr lang="es-ES_tradnl" sz="900" b="1" u="none" dirty="0">
                          <a:effectLst/>
                          <a:latin typeface="Verdana Pro" panose="020B0604030504040204" pitchFamily="34" charset="0"/>
                          <a:ea typeface="Times New Roman" panose="02020603050405020304" pitchFamily="18" charset="0"/>
                        </a:rPr>
                        <a:t> </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5257063"/>
                  </a:ext>
                </a:extLst>
              </a:tr>
              <a:tr h="307328">
                <a:tc>
                  <a:txBody>
                    <a:bodyPr/>
                    <a:lstStyle/>
                    <a:p>
                      <a:pPr marL="0" algn="just" defTabSz="685800" rtl="0" eaLnBrk="1" latinLnBrk="0" hangingPunct="1">
                        <a:lnSpc>
                          <a:spcPct val="115000"/>
                        </a:lnSpc>
                      </a:pPr>
                      <a:r>
                        <a:rPr lang="es-ES_tradnl" sz="900" b="1" u="none" kern="1200" dirty="0">
                          <a:solidFill>
                            <a:schemeClr val="bg1"/>
                          </a:solidFill>
                          <a:effectLst/>
                          <a:latin typeface="Verdana Pro" panose="020B0604030504040204" pitchFamily="34" charset="0"/>
                          <a:ea typeface="Times New Roman" panose="02020603050405020304" pitchFamily="18" charset="0"/>
                          <a:cs typeface="+mn-cs"/>
                        </a:rPr>
                        <a:t>Oferta virtual de servicios de información, formación y capacitación</a:t>
                      </a:r>
                      <a:r>
                        <a:rPr lang="es-ES_tradnl" sz="900" b="1" u="none" kern="1200" baseline="30000" dirty="0">
                          <a:solidFill>
                            <a:schemeClr val="bg1"/>
                          </a:solidFill>
                          <a:effectLst/>
                          <a:latin typeface="Verdana Pro" panose="020B0604030504040204" pitchFamily="34" charset="0"/>
                          <a:ea typeface="Times New Roman" panose="02020603050405020304" pitchFamily="18" charset="0"/>
                          <a:cs typeface="+mn-cs"/>
                        </a:rPr>
                        <a:t>4</a:t>
                      </a:r>
                      <a:endParaRPr lang="es-ES" sz="900" b="1" u="none" kern="1200" baseline="30000" dirty="0">
                        <a:solidFill>
                          <a:schemeClr val="bg1"/>
                        </a:solidFill>
                        <a:effectLst/>
                        <a:latin typeface="Verdana Pro" panose="020B0604030504040204" pitchFamily="34" charset="0"/>
                        <a:ea typeface="Times New Roman" panose="02020603050405020304" pitchFamily="18" charset="0"/>
                        <a:cs typeface="+mn-cs"/>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r" defTabSz="685800" rtl="0" eaLnBrk="1" latinLnBrk="0" hangingPunct="1">
                        <a:lnSpc>
                          <a:spcPct val="115000"/>
                        </a:lnSpc>
                      </a:pPr>
                      <a:r>
                        <a:rPr lang="es-ES_tradnl" sz="900" b="1" u="none" kern="1200" dirty="0">
                          <a:solidFill>
                            <a:schemeClr val="bg1"/>
                          </a:solidFill>
                          <a:effectLst/>
                          <a:latin typeface="Verdana Pro" panose="020B0604030504040204" pitchFamily="34" charset="0"/>
                          <a:ea typeface="Times New Roman" panose="02020603050405020304" pitchFamily="18" charset="0"/>
                          <a:cs typeface="+mn-cs"/>
                        </a:rPr>
                        <a:t>   112.739</a:t>
                      </a:r>
                      <a:endParaRPr lang="es-ES" sz="900" b="1" u="none" kern="1200" dirty="0">
                        <a:solidFill>
                          <a:schemeClr val="bg1"/>
                        </a:solidFill>
                        <a:effectLst/>
                        <a:latin typeface="Verdana Pro" panose="020B0604030504040204" pitchFamily="34" charset="0"/>
                        <a:ea typeface="Times New Roman" panose="02020603050405020304" pitchFamily="18" charset="0"/>
                        <a:cs typeface="+mn-cs"/>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just" defTabSz="685800" rtl="0" eaLnBrk="1" latinLnBrk="0" hangingPunct="1">
                        <a:lnSpc>
                          <a:spcPct val="115000"/>
                        </a:lnSpc>
                      </a:pPr>
                      <a:r>
                        <a:rPr lang="es-ES_tradnl" sz="900" b="1" u="none" kern="1200" dirty="0">
                          <a:solidFill>
                            <a:schemeClr val="bg1"/>
                          </a:solidFill>
                          <a:effectLst/>
                          <a:latin typeface="Verdana Pro" panose="020B0604030504040204" pitchFamily="34" charset="0"/>
                          <a:ea typeface="Times New Roman" panose="02020603050405020304" pitchFamily="18" charset="0"/>
                          <a:cs typeface="+mn-cs"/>
                        </a:rPr>
                        <a:t> </a:t>
                      </a:r>
                      <a:endParaRPr lang="es-ES" sz="900" b="1" u="none" kern="1200" dirty="0">
                        <a:solidFill>
                          <a:schemeClr val="bg1"/>
                        </a:solidFill>
                        <a:effectLst/>
                        <a:latin typeface="Verdana Pro" panose="020B0604030504040204" pitchFamily="34" charset="0"/>
                        <a:ea typeface="Times New Roman" panose="02020603050405020304" pitchFamily="18" charset="0"/>
                        <a:cs typeface="+mn-cs"/>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126779603"/>
                  </a:ext>
                </a:extLst>
              </a:tr>
              <a:tr h="147165">
                <a:tc>
                  <a:txBody>
                    <a:bodyPr/>
                    <a:lstStyle/>
                    <a:p>
                      <a:pPr algn="l">
                        <a:lnSpc>
                          <a:spcPct val="115000"/>
                        </a:lnSpc>
                      </a:pPr>
                      <a:r>
                        <a:rPr lang="es-ES_tradnl" sz="900" u="none" kern="0" baseline="0" dirty="0">
                          <a:solidFill>
                            <a:srgbClr val="000000"/>
                          </a:solidFill>
                          <a:effectLst/>
                          <a:latin typeface="Verdana Pro" panose="020B0604030504040204" pitchFamily="34" charset="0"/>
                          <a:ea typeface="Times New Roman" panose="02020603050405020304" pitchFamily="18" charset="0"/>
                          <a:cs typeface="+mn-cs"/>
                        </a:rPr>
                        <a:t> Seminarios COVID ICEX-CECO Formación </a:t>
                      </a:r>
                      <a:endParaRPr lang="es-ES" sz="900" u="none" kern="0" baseline="0" dirty="0">
                        <a:solidFill>
                          <a:srgbClr val="000000"/>
                        </a:solidFill>
                        <a:effectLst/>
                        <a:latin typeface="Verdana Pro" panose="020B0604030504040204" pitchFamily="34" charset="0"/>
                        <a:ea typeface="Times New Roman" panose="02020603050405020304" pitchFamily="18" charset="0"/>
                        <a:cs typeface="+mn-cs"/>
                      </a:endParaRPr>
                    </a:p>
                  </a:txBody>
                  <a:tcPr marL="40621" marR="4062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pPr>
                      <a:r>
                        <a:rPr lang="es-ES_tradnl" sz="900" u="none" dirty="0">
                          <a:effectLst/>
                          <a:latin typeface="Verdana Pro" panose="020B0604030504040204" pitchFamily="34" charset="0"/>
                          <a:ea typeface="Times New Roman" panose="02020603050405020304" pitchFamily="18" charset="0"/>
                        </a:rPr>
                        <a:t>        5.000</a:t>
                      </a:r>
                      <a:endParaRPr lang="es-ES" sz="900" u="none" dirty="0">
                        <a:effectLst/>
                        <a:latin typeface="Verdana Pro" panose="020B0604030504040204" pitchFamily="34" charset="0"/>
                        <a:ea typeface="Times New Roman" panose="02020603050405020304" pitchFamily="18" charset="0"/>
                      </a:endParaRPr>
                    </a:p>
                  </a:txBody>
                  <a:tcPr marL="40621" marR="4062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pPr>
                      <a:r>
                        <a:rPr lang="es-ES_tradnl" sz="900" b="1" u="none" dirty="0">
                          <a:effectLst/>
                          <a:latin typeface="Verdana Pro" panose="020B0604030504040204" pitchFamily="34" charset="0"/>
                          <a:ea typeface="Times New Roman" panose="02020603050405020304" pitchFamily="18" charset="0"/>
                        </a:rPr>
                        <a:t> </a:t>
                      </a:r>
                      <a:endParaRPr lang="es-ES" sz="900" u="none" dirty="0">
                        <a:effectLst/>
                        <a:latin typeface="Verdana Pro" panose="020B0604030504040204" pitchFamily="34" charset="0"/>
                        <a:ea typeface="Times New Roman" panose="02020603050405020304" pitchFamily="18" charset="0"/>
                      </a:endParaRPr>
                    </a:p>
                  </a:txBody>
                  <a:tcPr marL="40621" marR="4062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8562643"/>
                  </a:ext>
                </a:extLst>
              </a:tr>
              <a:tr h="147165">
                <a:tc>
                  <a:txBody>
                    <a:bodyPr/>
                    <a:lstStyle/>
                    <a:p>
                      <a:pPr marL="0" indent="0" algn="l">
                        <a:lnSpc>
                          <a:spcPct val="115000"/>
                        </a:lnSpc>
                      </a:pPr>
                      <a:r>
                        <a:rPr lang="es-ES_tradnl" sz="900" u="none" kern="0" baseline="0" dirty="0">
                          <a:solidFill>
                            <a:srgbClr val="000000"/>
                          </a:solidFill>
                          <a:effectLst/>
                          <a:latin typeface="Verdana Pro" panose="020B0604030504040204" pitchFamily="34" charset="0"/>
                          <a:ea typeface="Times New Roman" panose="02020603050405020304" pitchFamily="18" charset="0"/>
                          <a:cs typeface="+mn-cs"/>
                        </a:rPr>
                        <a:t>Campus virtual CECO, otros</a:t>
                      </a:r>
                      <a:endParaRPr lang="es-ES" sz="900" u="none" kern="0" baseline="0" dirty="0">
                        <a:solidFill>
                          <a:srgbClr val="000000"/>
                        </a:solidFill>
                        <a:effectLst/>
                        <a:latin typeface="Verdana Pro" panose="020B0604030504040204" pitchFamily="34" charset="0"/>
                        <a:ea typeface="Times New Roman" panose="02020603050405020304" pitchFamily="18" charset="0"/>
                        <a:cs typeface="+mn-cs"/>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pPr>
                      <a:r>
                        <a:rPr lang="es-ES_tradnl" sz="900" u="none" dirty="0">
                          <a:effectLst/>
                          <a:latin typeface="Verdana Pro" panose="020B0604030504040204" pitchFamily="34" charset="0"/>
                          <a:ea typeface="Times New Roman" panose="02020603050405020304" pitchFamily="18" charset="0"/>
                        </a:rPr>
                        <a:t>       13.748</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pPr>
                      <a:r>
                        <a:rPr lang="es-ES_tradnl" sz="900" b="1" u="none">
                          <a:effectLst/>
                          <a:latin typeface="Verdana Pro" panose="020B0604030504040204" pitchFamily="34" charset="0"/>
                          <a:ea typeface="Times New Roman" panose="02020603050405020304" pitchFamily="18" charset="0"/>
                        </a:rPr>
                        <a:t> </a:t>
                      </a:r>
                      <a:endParaRPr lang="es-ES" sz="900" u="none">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758164"/>
                  </a:ext>
                </a:extLst>
              </a:tr>
              <a:tr h="196081">
                <a:tc>
                  <a:txBody>
                    <a:bodyPr/>
                    <a:lstStyle/>
                    <a:p>
                      <a:pPr algn="l">
                        <a:lnSpc>
                          <a:spcPct val="115000"/>
                        </a:lnSpc>
                      </a:pPr>
                      <a:r>
                        <a:rPr lang="es-ES_tradnl" sz="900" u="none" kern="0" baseline="0" dirty="0">
                          <a:solidFill>
                            <a:srgbClr val="000000"/>
                          </a:solidFill>
                          <a:effectLst/>
                          <a:latin typeface="Verdana Pro" panose="020B0604030504040204" pitchFamily="34" charset="0"/>
                          <a:ea typeface="Times New Roman" panose="02020603050405020304" pitchFamily="18" charset="0"/>
                          <a:cs typeface="+mn-cs"/>
                        </a:rPr>
                        <a:t>Seminarios vinculados a instrumentos financieros </a:t>
                      </a:r>
                      <a:endParaRPr lang="es-ES" sz="900" u="none" kern="0" baseline="0" dirty="0">
                        <a:solidFill>
                          <a:srgbClr val="000000"/>
                        </a:solidFill>
                        <a:effectLst/>
                        <a:latin typeface="Verdana Pro" panose="020B0604030504040204" pitchFamily="34" charset="0"/>
                        <a:ea typeface="Times New Roman" panose="02020603050405020304" pitchFamily="18" charset="0"/>
                        <a:cs typeface="+mn-cs"/>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pPr>
                      <a:r>
                        <a:rPr lang="es-ES_tradnl" sz="900" u="none" dirty="0">
                          <a:effectLst/>
                          <a:latin typeface="Verdana Pro" panose="020B0604030504040204" pitchFamily="34" charset="0"/>
                          <a:ea typeface="Times New Roman" panose="02020603050405020304" pitchFamily="18" charset="0"/>
                        </a:rPr>
                        <a:t> 7.000</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pP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0636356"/>
                  </a:ext>
                </a:extLst>
              </a:tr>
              <a:tr h="147165">
                <a:tc>
                  <a:txBody>
                    <a:bodyPr/>
                    <a:lstStyle/>
                    <a:p>
                      <a:pPr algn="l">
                        <a:lnSpc>
                          <a:spcPct val="115000"/>
                        </a:lnSpc>
                      </a:pPr>
                      <a:r>
                        <a:rPr lang="es-ES_tradnl" sz="900" u="none" kern="0" baseline="0" dirty="0">
                          <a:solidFill>
                            <a:srgbClr val="000000"/>
                          </a:solidFill>
                          <a:effectLst/>
                          <a:latin typeface="Verdana Pro" panose="020B0604030504040204" pitchFamily="34" charset="0"/>
                          <a:ea typeface="Times New Roman" panose="02020603050405020304" pitchFamily="18" charset="0"/>
                          <a:cs typeface="+mn-cs"/>
                        </a:rPr>
                        <a:t>Estudios y fichas sectoriales de mercado </a:t>
                      </a:r>
                      <a:endParaRPr lang="es-ES" sz="900" u="none" kern="0" baseline="0" dirty="0">
                        <a:solidFill>
                          <a:srgbClr val="000000"/>
                        </a:solidFill>
                        <a:effectLst/>
                        <a:latin typeface="Verdana Pro" panose="020B0604030504040204" pitchFamily="34" charset="0"/>
                        <a:ea typeface="Times New Roman" panose="02020603050405020304" pitchFamily="18" charset="0"/>
                        <a:cs typeface="+mn-cs"/>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pPr>
                      <a:r>
                        <a:rPr lang="es-ES_tradnl" sz="900" u="none" dirty="0">
                          <a:effectLst/>
                          <a:latin typeface="Verdana Pro" panose="020B0604030504040204" pitchFamily="34" charset="0"/>
                          <a:ea typeface="Times New Roman" panose="02020603050405020304" pitchFamily="18" charset="0"/>
                        </a:rPr>
                        <a:t>          5.000</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pPr>
                      <a:r>
                        <a:rPr lang="es-ES_tradnl" sz="900" b="1" u="none">
                          <a:effectLst/>
                          <a:latin typeface="Verdana Pro" panose="020B0604030504040204" pitchFamily="34" charset="0"/>
                          <a:ea typeface="Times New Roman" panose="02020603050405020304" pitchFamily="18" charset="0"/>
                        </a:rPr>
                        <a:t> </a:t>
                      </a:r>
                      <a:endParaRPr lang="es-ES" sz="900" u="none">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7729558"/>
                  </a:ext>
                </a:extLst>
              </a:tr>
              <a:tr h="307328">
                <a:tc>
                  <a:txBody>
                    <a:bodyPr/>
                    <a:lstStyle/>
                    <a:p>
                      <a:pPr algn="l">
                        <a:lnSpc>
                          <a:spcPct val="115000"/>
                        </a:lnSpc>
                      </a:pPr>
                      <a:r>
                        <a:rPr lang="es-ES_tradnl" sz="900" u="none" kern="0" baseline="0" dirty="0">
                          <a:solidFill>
                            <a:srgbClr val="000000"/>
                          </a:solidFill>
                          <a:effectLst/>
                          <a:latin typeface="Verdana Pro" panose="020B0604030504040204" pitchFamily="34" charset="0"/>
                          <a:ea typeface="Times New Roman" panose="02020603050405020304" pitchFamily="18" charset="0"/>
                          <a:cs typeface="+mn-cs"/>
                        </a:rPr>
                        <a:t>Otra oferta virtual de servicios de información, formación y capacitación</a:t>
                      </a:r>
                      <a:endParaRPr lang="es-ES" sz="900" u="none" kern="0" baseline="0" dirty="0">
                        <a:solidFill>
                          <a:srgbClr val="000000"/>
                        </a:solidFill>
                        <a:effectLst/>
                        <a:latin typeface="Verdana Pro" panose="020B0604030504040204" pitchFamily="34" charset="0"/>
                        <a:ea typeface="Times New Roman" panose="02020603050405020304" pitchFamily="18" charset="0"/>
                        <a:cs typeface="+mn-cs"/>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pPr>
                      <a:r>
                        <a:rPr lang="es-ES_tradnl" sz="900" u="none" dirty="0">
                          <a:effectLst/>
                          <a:latin typeface="Verdana Pro" panose="020B0604030504040204" pitchFamily="34" charset="0"/>
                          <a:ea typeface="Times New Roman" panose="02020603050405020304" pitchFamily="18" charset="0"/>
                        </a:rPr>
                        <a:t>         81.991</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pPr>
                      <a:r>
                        <a:rPr lang="es-ES_tradnl" sz="900" b="1" u="none" dirty="0">
                          <a:effectLst/>
                          <a:latin typeface="Verdana Pro" panose="020B0604030504040204" pitchFamily="34" charset="0"/>
                          <a:ea typeface="Times New Roman" panose="02020603050405020304" pitchFamily="18" charset="0"/>
                        </a:rPr>
                        <a:t> </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0985077"/>
                  </a:ext>
                </a:extLst>
              </a:tr>
              <a:tr h="269146">
                <a:tc>
                  <a:txBody>
                    <a:bodyPr/>
                    <a:lstStyle/>
                    <a:p>
                      <a:pPr algn="just">
                        <a:lnSpc>
                          <a:spcPct val="115000"/>
                        </a:lnSpc>
                      </a:pPr>
                      <a:r>
                        <a:rPr lang="es-ES_tradnl" sz="900" b="1" u="none" dirty="0">
                          <a:solidFill>
                            <a:schemeClr val="bg1"/>
                          </a:solidFill>
                          <a:effectLst/>
                          <a:latin typeface="Verdana Pro" panose="020B0604030504040204" pitchFamily="34" charset="0"/>
                          <a:ea typeface="Times New Roman" panose="02020603050405020304" pitchFamily="18" charset="0"/>
                        </a:rPr>
                        <a:t>Acercamiento a los mercados a través de la red exterior</a:t>
                      </a:r>
                      <a:r>
                        <a:rPr lang="es-ES_tradnl" sz="900" b="1" u="none" baseline="30000" dirty="0">
                          <a:solidFill>
                            <a:schemeClr val="bg1"/>
                          </a:solidFill>
                          <a:effectLst/>
                          <a:latin typeface="Verdana Pro" panose="020B0604030504040204" pitchFamily="34" charset="0"/>
                          <a:ea typeface="Times New Roman" panose="02020603050405020304" pitchFamily="18" charset="0"/>
                        </a:rPr>
                        <a:t>5</a:t>
                      </a:r>
                      <a:endParaRPr lang="es-ES" sz="900" u="none" baseline="30000" dirty="0">
                        <a:solidFill>
                          <a:schemeClr val="bg1"/>
                        </a:solidFill>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a:lnSpc>
                          <a:spcPct val="115000"/>
                        </a:lnSpc>
                      </a:pPr>
                      <a:r>
                        <a:rPr lang="es-ES_tradnl" sz="900" b="1" u="none" dirty="0">
                          <a:solidFill>
                            <a:schemeClr val="bg1"/>
                          </a:solidFill>
                          <a:effectLst/>
                          <a:latin typeface="Verdana Pro" panose="020B0604030504040204" pitchFamily="34" charset="0"/>
                          <a:ea typeface="Times New Roman" panose="02020603050405020304" pitchFamily="18" charset="0"/>
                        </a:rPr>
                        <a:t>       163.629</a:t>
                      </a:r>
                      <a:endParaRPr lang="es-ES" sz="900" u="none" dirty="0">
                        <a:solidFill>
                          <a:schemeClr val="bg1"/>
                        </a:solidFill>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just">
                        <a:lnSpc>
                          <a:spcPct val="115000"/>
                        </a:lnSpc>
                      </a:pPr>
                      <a:r>
                        <a:rPr lang="es-ES_tradnl" sz="900" b="1" u="none" dirty="0">
                          <a:solidFill>
                            <a:schemeClr val="bg1"/>
                          </a:solidFill>
                          <a:effectLst/>
                          <a:latin typeface="Verdana Pro" panose="020B0604030504040204" pitchFamily="34" charset="0"/>
                          <a:ea typeface="Times New Roman" panose="02020603050405020304" pitchFamily="18" charset="0"/>
                        </a:rPr>
                        <a:t> </a:t>
                      </a:r>
                      <a:endParaRPr lang="es-ES" sz="900" u="none" dirty="0">
                        <a:solidFill>
                          <a:schemeClr val="bg1"/>
                        </a:solidFill>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537218125"/>
                  </a:ext>
                </a:extLst>
              </a:tr>
              <a:tr h="147165">
                <a:tc>
                  <a:txBody>
                    <a:bodyPr/>
                    <a:lstStyle/>
                    <a:p>
                      <a:pPr algn="just">
                        <a:lnSpc>
                          <a:spcPct val="115000"/>
                        </a:lnSpc>
                      </a:pPr>
                      <a:r>
                        <a:rPr lang="es-ES_tradnl" sz="900" u="none" dirty="0" err="1">
                          <a:solidFill>
                            <a:srgbClr val="000000"/>
                          </a:solidFill>
                          <a:effectLst/>
                          <a:latin typeface="Verdana Pro" panose="020B0604030504040204" pitchFamily="34" charset="0"/>
                          <a:ea typeface="Times New Roman" panose="02020603050405020304" pitchFamily="18" charset="0"/>
                        </a:rPr>
                        <a:t>Webminarios</a:t>
                      </a:r>
                      <a:r>
                        <a:rPr lang="es-ES_tradnl" sz="900" u="none" dirty="0">
                          <a:solidFill>
                            <a:srgbClr val="000000"/>
                          </a:solidFill>
                          <a:effectLst/>
                          <a:latin typeface="Verdana Pro" panose="020B0604030504040204" pitchFamily="34" charset="0"/>
                          <a:ea typeface="Times New Roman" panose="02020603050405020304" pitchFamily="18" charset="0"/>
                        </a:rPr>
                        <a:t> en mercados geográficos </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pPr>
                      <a:r>
                        <a:rPr lang="es-ES_tradnl" sz="900" u="none" dirty="0">
                          <a:effectLst/>
                          <a:latin typeface="Verdana Pro" panose="020B0604030504040204" pitchFamily="34" charset="0"/>
                          <a:ea typeface="Times New Roman" panose="02020603050405020304" pitchFamily="18" charset="0"/>
                        </a:rPr>
                        <a:t>          25.000</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pPr>
                      <a:r>
                        <a:rPr lang="es-ES_tradnl" sz="900" b="1" u="none" dirty="0">
                          <a:effectLst/>
                          <a:latin typeface="Verdana Pro" panose="020B0604030504040204" pitchFamily="34" charset="0"/>
                          <a:ea typeface="Times New Roman" panose="02020603050405020304" pitchFamily="18" charset="0"/>
                        </a:rPr>
                        <a:t> </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9717025"/>
                  </a:ext>
                </a:extLst>
              </a:tr>
              <a:tr h="147165">
                <a:tc>
                  <a:txBody>
                    <a:bodyPr/>
                    <a:lstStyle/>
                    <a:p>
                      <a:pPr algn="just">
                        <a:lnSpc>
                          <a:spcPct val="115000"/>
                        </a:lnSpc>
                      </a:pPr>
                      <a:r>
                        <a:rPr lang="es-ES_tradnl" sz="900" u="none" dirty="0" err="1">
                          <a:solidFill>
                            <a:srgbClr val="000000"/>
                          </a:solidFill>
                          <a:effectLst/>
                          <a:latin typeface="Verdana Pro" panose="020B0604030504040204" pitchFamily="34" charset="0"/>
                          <a:ea typeface="Times New Roman" panose="02020603050405020304" pitchFamily="18" charset="0"/>
                        </a:rPr>
                        <a:t>Webminarios</a:t>
                      </a:r>
                      <a:r>
                        <a:rPr lang="es-ES_tradnl" sz="900" u="none" dirty="0">
                          <a:solidFill>
                            <a:srgbClr val="000000"/>
                          </a:solidFill>
                          <a:effectLst/>
                          <a:latin typeface="Verdana Pro" panose="020B0604030504040204" pitchFamily="34" charset="0"/>
                          <a:ea typeface="Times New Roman" panose="02020603050405020304" pitchFamily="18" charset="0"/>
                        </a:rPr>
                        <a:t> sectoriales</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pPr>
                      <a:r>
                        <a:rPr lang="es-ES_tradnl" sz="900" u="none">
                          <a:effectLst/>
                          <a:latin typeface="Verdana Pro" panose="020B0604030504040204" pitchFamily="34" charset="0"/>
                          <a:ea typeface="Times New Roman" panose="02020603050405020304" pitchFamily="18" charset="0"/>
                        </a:rPr>
                        <a:t>            3.000</a:t>
                      </a:r>
                      <a:endParaRPr lang="es-ES" sz="900" u="none">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pPr>
                      <a:r>
                        <a:rPr lang="es-ES_tradnl" sz="900" b="1" u="none">
                          <a:effectLst/>
                          <a:latin typeface="Verdana Pro" panose="020B0604030504040204" pitchFamily="34" charset="0"/>
                          <a:ea typeface="Times New Roman" panose="02020603050405020304" pitchFamily="18" charset="0"/>
                        </a:rPr>
                        <a:t> </a:t>
                      </a:r>
                      <a:endParaRPr lang="es-ES" sz="900" u="none">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8657342"/>
                  </a:ext>
                </a:extLst>
              </a:tr>
              <a:tr h="147165">
                <a:tc>
                  <a:txBody>
                    <a:bodyPr/>
                    <a:lstStyle/>
                    <a:p>
                      <a:pPr algn="just">
                        <a:lnSpc>
                          <a:spcPct val="115000"/>
                        </a:lnSpc>
                      </a:pPr>
                      <a:r>
                        <a:rPr lang="es-ES_tradnl" sz="900" u="none">
                          <a:solidFill>
                            <a:srgbClr val="000000"/>
                          </a:solidFill>
                          <a:effectLst/>
                          <a:latin typeface="Verdana Pro" panose="020B0604030504040204" pitchFamily="34" charset="0"/>
                          <a:ea typeface="Times New Roman" panose="02020603050405020304" pitchFamily="18" charset="0"/>
                        </a:rPr>
                        <a:t>Webminarios IFIs ante COVID-19</a:t>
                      </a:r>
                      <a:endParaRPr lang="es-ES" sz="900" u="none">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pPr>
                      <a:r>
                        <a:rPr lang="es-ES_tradnl" sz="900" u="none">
                          <a:effectLst/>
                          <a:latin typeface="Verdana Pro" panose="020B0604030504040204" pitchFamily="34" charset="0"/>
                          <a:ea typeface="Times New Roman" panose="02020603050405020304" pitchFamily="18" charset="0"/>
                        </a:rPr>
                        <a:t>                   0</a:t>
                      </a:r>
                      <a:endParaRPr lang="es-ES" sz="900" u="none">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pPr>
                      <a:r>
                        <a:rPr lang="es-ES_tradnl" sz="900" b="1" u="none">
                          <a:effectLst/>
                          <a:latin typeface="Verdana Pro" panose="020B0604030504040204" pitchFamily="34" charset="0"/>
                          <a:ea typeface="Times New Roman" panose="02020603050405020304" pitchFamily="18" charset="0"/>
                        </a:rPr>
                        <a:t> </a:t>
                      </a:r>
                      <a:endParaRPr lang="es-ES" sz="900" u="none">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4845565"/>
                  </a:ext>
                </a:extLst>
              </a:tr>
              <a:tr h="195770">
                <a:tc>
                  <a:txBody>
                    <a:bodyPr/>
                    <a:lstStyle/>
                    <a:p>
                      <a:pPr algn="just">
                        <a:lnSpc>
                          <a:spcPct val="115000"/>
                        </a:lnSpc>
                      </a:pPr>
                      <a:r>
                        <a:rPr lang="es-ES_tradnl" sz="900" u="none" dirty="0">
                          <a:solidFill>
                            <a:srgbClr val="000000"/>
                          </a:solidFill>
                          <a:effectLst/>
                          <a:latin typeface="Verdana Pro" panose="020B0604030504040204" pitchFamily="34" charset="0"/>
                          <a:ea typeface="Times New Roman" panose="02020603050405020304" pitchFamily="18" charset="0"/>
                        </a:rPr>
                        <a:t>Jornadas Técnicas sectoriales y misiones directas virtuales</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pPr>
                      <a:r>
                        <a:rPr lang="es-ES_tradnl" sz="900" u="none">
                          <a:effectLst/>
                          <a:latin typeface="Verdana Pro" panose="020B0604030504040204" pitchFamily="34" charset="0"/>
                          <a:ea typeface="Times New Roman" panose="02020603050405020304" pitchFamily="18" charset="0"/>
                        </a:rPr>
                        <a:t>           32.629</a:t>
                      </a:r>
                      <a:endParaRPr lang="es-ES" sz="900" u="none">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pPr>
                      <a:r>
                        <a:rPr lang="es-ES_tradnl" sz="900" b="1" u="none">
                          <a:effectLst/>
                          <a:latin typeface="Verdana Pro" panose="020B0604030504040204" pitchFamily="34" charset="0"/>
                          <a:ea typeface="Times New Roman" panose="02020603050405020304" pitchFamily="18" charset="0"/>
                        </a:rPr>
                        <a:t> </a:t>
                      </a:r>
                      <a:endParaRPr lang="es-ES" sz="900" u="none">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21312945"/>
                  </a:ext>
                </a:extLst>
              </a:tr>
              <a:tr h="0">
                <a:tc>
                  <a:txBody>
                    <a:bodyPr/>
                    <a:lstStyle/>
                    <a:p>
                      <a:pPr algn="just">
                        <a:lnSpc>
                          <a:spcPct val="115000"/>
                        </a:lnSpc>
                      </a:pPr>
                      <a:r>
                        <a:rPr lang="es-ES_tradnl" sz="900" u="none" dirty="0">
                          <a:solidFill>
                            <a:srgbClr val="000000"/>
                          </a:solidFill>
                          <a:effectLst/>
                          <a:latin typeface="Verdana Pro" panose="020B0604030504040204" pitchFamily="34" charset="0"/>
                          <a:ea typeface="Times New Roman" panose="02020603050405020304" pitchFamily="18" charset="0"/>
                        </a:rPr>
                        <a:t>Servicios personalizados</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lvl="1" algn="r">
                        <a:lnSpc>
                          <a:spcPct val="115000"/>
                        </a:lnSpc>
                      </a:pPr>
                      <a:r>
                        <a:rPr lang="es-ES_tradnl" sz="900" u="none" dirty="0">
                          <a:effectLst/>
                          <a:latin typeface="Verdana Pro" panose="020B0604030504040204" pitchFamily="34" charset="0"/>
                          <a:ea typeface="Times New Roman" panose="02020603050405020304" pitchFamily="18" charset="0"/>
                        </a:rPr>
                        <a:t>103.000</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pPr>
                      <a:r>
                        <a:rPr lang="es-ES_tradnl" sz="900" b="1" u="none">
                          <a:effectLst/>
                          <a:latin typeface="Verdana Pro" panose="020B0604030504040204" pitchFamily="34" charset="0"/>
                          <a:ea typeface="Times New Roman" panose="02020603050405020304" pitchFamily="18" charset="0"/>
                        </a:rPr>
                        <a:t> </a:t>
                      </a:r>
                      <a:endParaRPr lang="es-ES" sz="900" u="none">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74345098"/>
                  </a:ext>
                </a:extLst>
              </a:tr>
              <a:tr h="147165">
                <a:tc>
                  <a:txBody>
                    <a:bodyPr/>
                    <a:lstStyle/>
                    <a:p>
                      <a:pPr algn="just">
                        <a:lnSpc>
                          <a:spcPct val="115000"/>
                        </a:lnSpc>
                      </a:pPr>
                      <a:r>
                        <a:rPr lang="es-ES_tradnl" sz="900" b="1" u="none" dirty="0">
                          <a:solidFill>
                            <a:schemeClr val="bg1"/>
                          </a:solidFill>
                          <a:effectLst/>
                          <a:latin typeface="Verdana Pro" panose="020B0604030504040204" pitchFamily="34" charset="0"/>
                          <a:ea typeface="Times New Roman" panose="02020603050405020304" pitchFamily="18" charset="0"/>
                        </a:rPr>
                        <a:t>Mantenimiento  del calendario de  programas ICEX </a:t>
                      </a:r>
                      <a:endParaRPr lang="es-ES" sz="900" u="none" dirty="0">
                        <a:solidFill>
                          <a:schemeClr val="bg1"/>
                        </a:solidFill>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a:lnSpc>
                          <a:spcPct val="115000"/>
                        </a:lnSpc>
                      </a:pPr>
                      <a:r>
                        <a:rPr lang="es-ES_tradnl" sz="900" b="1" u="none" dirty="0">
                          <a:solidFill>
                            <a:schemeClr val="bg1"/>
                          </a:solidFill>
                          <a:effectLst/>
                          <a:latin typeface="Verdana Pro" panose="020B0604030504040204" pitchFamily="34" charset="0"/>
                          <a:ea typeface="Times New Roman" panose="02020603050405020304" pitchFamily="18" charset="0"/>
                        </a:rPr>
                        <a:t>       2.077.700</a:t>
                      </a:r>
                      <a:endParaRPr lang="es-ES" sz="900" u="none" dirty="0">
                        <a:solidFill>
                          <a:schemeClr val="bg1"/>
                        </a:solidFill>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just">
                        <a:lnSpc>
                          <a:spcPct val="115000"/>
                        </a:lnSpc>
                      </a:pPr>
                      <a:r>
                        <a:rPr lang="es-ES_tradnl" sz="900" b="1" u="none" dirty="0">
                          <a:solidFill>
                            <a:schemeClr val="bg1"/>
                          </a:solidFill>
                          <a:effectLst/>
                          <a:latin typeface="Verdana Pro" panose="020B0604030504040204" pitchFamily="34" charset="0"/>
                          <a:ea typeface="Times New Roman" panose="02020603050405020304" pitchFamily="18" charset="0"/>
                        </a:rPr>
                        <a:t> </a:t>
                      </a:r>
                      <a:endParaRPr lang="es-ES" sz="900" u="none" dirty="0">
                        <a:solidFill>
                          <a:schemeClr val="bg1"/>
                        </a:solidFill>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700332988"/>
                  </a:ext>
                </a:extLst>
              </a:tr>
              <a:tr h="0">
                <a:tc>
                  <a:txBody>
                    <a:bodyPr/>
                    <a:lstStyle/>
                    <a:p>
                      <a:pPr algn="just">
                        <a:lnSpc>
                          <a:spcPct val="115000"/>
                        </a:lnSpc>
                      </a:pPr>
                      <a:r>
                        <a:rPr lang="en-US" sz="900" u="none">
                          <a:solidFill>
                            <a:srgbClr val="000000"/>
                          </a:solidFill>
                          <a:effectLst/>
                          <a:latin typeface="Verdana Pro" panose="020B0604030504040204" pitchFamily="34" charset="0"/>
                          <a:ea typeface="Times New Roman" panose="02020603050405020304" pitchFamily="18" charset="0"/>
                        </a:rPr>
                        <a:t>Programa Rising up in Spain </a:t>
                      </a:r>
                      <a:endParaRPr lang="es-ES" sz="900" u="none">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pPr>
                      <a:r>
                        <a:rPr lang="en-US" sz="900" u="none" dirty="0">
                          <a:effectLst/>
                          <a:latin typeface="Verdana Pro" panose="020B0604030504040204" pitchFamily="34" charset="0"/>
                          <a:ea typeface="Times New Roman" panose="02020603050405020304" pitchFamily="18" charset="0"/>
                        </a:rPr>
                        <a:t>         152.700</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pPr>
                      <a:r>
                        <a:rPr lang="en-US" sz="900" b="1" u="none">
                          <a:effectLst/>
                          <a:latin typeface="Verdana Pro" panose="020B0604030504040204" pitchFamily="34" charset="0"/>
                          <a:ea typeface="Times New Roman" panose="02020603050405020304" pitchFamily="18" charset="0"/>
                        </a:rPr>
                        <a:t> </a:t>
                      </a:r>
                      <a:endParaRPr lang="es-ES" sz="900" u="none">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5621528"/>
                  </a:ext>
                </a:extLst>
              </a:tr>
              <a:tr h="147165">
                <a:tc>
                  <a:txBody>
                    <a:bodyPr/>
                    <a:lstStyle/>
                    <a:p>
                      <a:pPr algn="just">
                        <a:lnSpc>
                          <a:spcPct val="115000"/>
                        </a:lnSpc>
                      </a:pPr>
                      <a:r>
                        <a:rPr lang="es-ES" sz="900" u="none" dirty="0">
                          <a:solidFill>
                            <a:srgbClr val="000000"/>
                          </a:solidFill>
                          <a:effectLst/>
                          <a:latin typeface="Verdana Pro" panose="020B0604030504040204" pitchFamily="34" charset="0"/>
                          <a:ea typeface="Times New Roman" panose="02020603050405020304" pitchFamily="18" charset="0"/>
                        </a:rPr>
                        <a:t>Programa Desafía (San Francisco y Tel Aviv)</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pPr>
                      <a:r>
                        <a:rPr lang="es-ES" sz="900" u="none" dirty="0">
                          <a:effectLst/>
                          <a:latin typeface="Verdana Pro" panose="020B0604030504040204" pitchFamily="34" charset="0"/>
                          <a:ea typeface="Times New Roman" panose="02020603050405020304" pitchFamily="18" charset="0"/>
                        </a:rPr>
                        <a:t>         425.000</a:t>
                      </a: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pPr>
                      <a:r>
                        <a:rPr lang="es-ES" sz="900" b="1" u="none">
                          <a:effectLst/>
                          <a:latin typeface="Verdana Pro" panose="020B0604030504040204" pitchFamily="34" charset="0"/>
                          <a:ea typeface="Times New Roman" panose="02020603050405020304" pitchFamily="18" charset="0"/>
                        </a:rPr>
                        <a:t> </a:t>
                      </a:r>
                      <a:endParaRPr lang="es-ES" sz="900" u="none">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0243738"/>
                  </a:ext>
                </a:extLst>
              </a:tr>
              <a:tr h="147165">
                <a:tc>
                  <a:txBody>
                    <a:bodyPr/>
                    <a:lstStyle/>
                    <a:p>
                      <a:pPr algn="just">
                        <a:lnSpc>
                          <a:spcPct val="115000"/>
                        </a:lnSpc>
                      </a:pPr>
                      <a:r>
                        <a:rPr lang="es-ES" sz="900" u="none" dirty="0">
                          <a:solidFill>
                            <a:srgbClr val="000000"/>
                          </a:solidFill>
                          <a:effectLst/>
                          <a:latin typeface="Verdana Pro" panose="020B0604030504040204" pitchFamily="34" charset="0"/>
                          <a:ea typeface="Times New Roman" panose="02020603050405020304" pitchFamily="18" charset="0"/>
                        </a:rPr>
                        <a:t>Fondo tecnológico</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pPr>
                      <a:r>
                        <a:rPr lang="es-ES" sz="900" u="none" dirty="0">
                          <a:effectLst/>
                          <a:latin typeface="Verdana Pro" panose="020B0604030504040204" pitchFamily="34" charset="0"/>
                          <a:ea typeface="Times New Roman" panose="02020603050405020304" pitchFamily="18" charset="0"/>
                        </a:rPr>
                        <a:t>      1.500.000</a:t>
                      </a: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pPr>
                      <a:r>
                        <a:rPr lang="es-ES" sz="900" b="1" u="none">
                          <a:effectLst/>
                          <a:latin typeface="Verdana Pro" panose="020B0604030504040204" pitchFamily="34" charset="0"/>
                          <a:ea typeface="Times New Roman" panose="02020603050405020304" pitchFamily="18" charset="0"/>
                        </a:rPr>
                        <a:t> </a:t>
                      </a:r>
                      <a:endParaRPr lang="es-ES" sz="900" u="none">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2577059"/>
                  </a:ext>
                </a:extLst>
              </a:tr>
              <a:tr h="147165">
                <a:tc>
                  <a:txBody>
                    <a:bodyPr/>
                    <a:lstStyle/>
                    <a:p>
                      <a:pPr algn="just">
                        <a:lnSpc>
                          <a:spcPct val="115000"/>
                        </a:lnSpc>
                      </a:pPr>
                      <a:r>
                        <a:rPr lang="es-ES" sz="900" b="1" u="none" dirty="0">
                          <a:solidFill>
                            <a:schemeClr val="bg1"/>
                          </a:solidFill>
                          <a:effectLst/>
                          <a:latin typeface="Verdana Pro" panose="020B0604030504040204" pitchFamily="34" charset="0"/>
                          <a:ea typeface="Times New Roman" panose="02020603050405020304" pitchFamily="18" charset="0"/>
                        </a:rPr>
                        <a:t>Comercio electrónico como estrategia de acceso al mercado</a:t>
                      </a:r>
                      <a:endParaRPr lang="es-ES" sz="900" u="none" dirty="0">
                        <a:solidFill>
                          <a:schemeClr val="bg1"/>
                        </a:solidFill>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a:lnSpc>
                          <a:spcPct val="115000"/>
                        </a:lnSpc>
                      </a:pPr>
                      <a:r>
                        <a:rPr lang="es-ES" sz="900" b="1" u="none" dirty="0">
                          <a:solidFill>
                            <a:schemeClr val="bg1"/>
                          </a:solidFill>
                          <a:effectLst/>
                          <a:latin typeface="Verdana Pro" panose="020B0604030504040204" pitchFamily="34" charset="0"/>
                          <a:ea typeface="Times New Roman" panose="02020603050405020304" pitchFamily="18" charset="0"/>
                        </a:rPr>
                        <a:t>       681.872</a:t>
                      </a:r>
                      <a:endParaRPr lang="es-ES" sz="900" u="none" dirty="0">
                        <a:solidFill>
                          <a:schemeClr val="bg1"/>
                        </a:solidFill>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just">
                        <a:lnSpc>
                          <a:spcPct val="115000"/>
                        </a:lnSpc>
                      </a:pPr>
                      <a:r>
                        <a:rPr lang="es-ES" sz="900" b="1" u="none" dirty="0">
                          <a:solidFill>
                            <a:schemeClr val="bg1"/>
                          </a:solidFill>
                          <a:effectLst/>
                          <a:latin typeface="Verdana Pro" panose="020B0604030504040204" pitchFamily="34" charset="0"/>
                          <a:ea typeface="Times New Roman" panose="02020603050405020304" pitchFamily="18" charset="0"/>
                        </a:rPr>
                        <a:t> </a:t>
                      </a:r>
                      <a:endParaRPr lang="es-ES" sz="900" u="none" dirty="0">
                        <a:solidFill>
                          <a:schemeClr val="bg1"/>
                        </a:solidFill>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902172432"/>
                  </a:ext>
                </a:extLst>
              </a:tr>
              <a:tr h="147165">
                <a:tc>
                  <a:txBody>
                    <a:bodyPr/>
                    <a:lstStyle/>
                    <a:p>
                      <a:pPr algn="just">
                        <a:lnSpc>
                          <a:spcPct val="115000"/>
                        </a:lnSpc>
                      </a:pPr>
                      <a:r>
                        <a:rPr lang="es-ES" sz="900" u="none" dirty="0">
                          <a:solidFill>
                            <a:srgbClr val="000000"/>
                          </a:solidFill>
                          <a:effectLst/>
                          <a:latin typeface="Verdana Pro" panose="020B0604030504040204" pitchFamily="34" charset="0"/>
                          <a:ea typeface="Times New Roman" panose="02020603050405020304" pitchFamily="18" charset="0"/>
                        </a:rPr>
                        <a:t>Consultoría Estratégica eMarket </a:t>
                      </a:r>
                      <a:r>
                        <a:rPr lang="es-ES" sz="900" u="none" dirty="0" err="1">
                          <a:solidFill>
                            <a:srgbClr val="000000"/>
                          </a:solidFill>
                          <a:effectLst/>
                          <a:latin typeface="Verdana Pro" panose="020B0604030504040204" pitchFamily="34" charset="0"/>
                          <a:ea typeface="Times New Roman" panose="02020603050405020304" pitchFamily="18" charset="0"/>
                        </a:rPr>
                        <a:t>services</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pPr>
                      <a:r>
                        <a:rPr lang="es-ES" sz="900" u="none" dirty="0">
                          <a:effectLst/>
                          <a:latin typeface="Verdana Pro" panose="020B0604030504040204" pitchFamily="34" charset="0"/>
                          <a:ea typeface="Times New Roman" panose="02020603050405020304" pitchFamily="18" charset="0"/>
                        </a:rPr>
                        <a:t>         289.458</a:t>
                      </a: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pPr>
                      <a:r>
                        <a:rPr lang="es-ES" sz="900" b="1" u="none">
                          <a:effectLst/>
                          <a:latin typeface="Verdana Pro" panose="020B0604030504040204" pitchFamily="34" charset="0"/>
                          <a:ea typeface="Times New Roman" panose="02020603050405020304" pitchFamily="18" charset="0"/>
                        </a:rPr>
                        <a:t> </a:t>
                      </a:r>
                      <a:endParaRPr lang="es-ES" sz="900" u="none">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7114131"/>
                  </a:ext>
                </a:extLst>
              </a:tr>
              <a:tr h="147165">
                <a:tc>
                  <a:txBody>
                    <a:bodyPr/>
                    <a:lstStyle/>
                    <a:p>
                      <a:pPr algn="just">
                        <a:lnSpc>
                          <a:spcPct val="115000"/>
                        </a:lnSpc>
                      </a:pPr>
                      <a:r>
                        <a:rPr lang="es-ES" sz="900" u="none" dirty="0">
                          <a:solidFill>
                            <a:srgbClr val="000000"/>
                          </a:solidFill>
                          <a:effectLst/>
                          <a:latin typeface="Verdana Pro" panose="020B0604030504040204" pitchFamily="34" charset="0"/>
                          <a:ea typeface="Times New Roman" panose="02020603050405020304" pitchFamily="18" charset="0"/>
                        </a:rPr>
                        <a:t>Webinarios comercio electrónico </a:t>
                      </a:r>
                      <a:r>
                        <a:rPr lang="es-ES" sz="900" u="none" dirty="0" err="1">
                          <a:solidFill>
                            <a:srgbClr val="000000"/>
                          </a:solidFill>
                          <a:effectLst/>
                          <a:latin typeface="Verdana Pro" panose="020B0604030504040204" pitchFamily="34" charset="0"/>
                          <a:ea typeface="Times New Roman" panose="02020603050405020304" pitchFamily="18" charset="0"/>
                        </a:rPr>
                        <a:t>eMS</a:t>
                      </a:r>
                      <a:r>
                        <a:rPr lang="es-ES" sz="900" u="none" dirty="0">
                          <a:solidFill>
                            <a:srgbClr val="000000"/>
                          </a:solidFill>
                          <a:effectLst/>
                          <a:latin typeface="Verdana Pro" panose="020B0604030504040204" pitchFamily="34" charset="0"/>
                          <a:ea typeface="Times New Roman" panose="02020603050405020304" pitchFamily="18" charset="0"/>
                        </a:rPr>
                        <a:t>  </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pPr>
                      <a:r>
                        <a:rPr lang="es-ES" sz="900" u="none" dirty="0">
                          <a:effectLst/>
                          <a:latin typeface="Verdana Pro" panose="020B0604030504040204" pitchFamily="34" charset="0"/>
                          <a:ea typeface="Times New Roman" panose="02020603050405020304" pitchFamily="18" charset="0"/>
                        </a:rPr>
                        <a:t>          15.300</a:t>
                      </a: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pPr>
                      <a:r>
                        <a:rPr lang="es-ES" sz="900" b="1" u="none">
                          <a:effectLst/>
                          <a:latin typeface="Verdana Pro" panose="020B0604030504040204" pitchFamily="34" charset="0"/>
                          <a:ea typeface="Times New Roman" panose="02020603050405020304" pitchFamily="18" charset="0"/>
                        </a:rPr>
                        <a:t> </a:t>
                      </a:r>
                      <a:endParaRPr lang="es-ES" sz="900" u="none">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63507417"/>
                  </a:ext>
                </a:extLst>
              </a:tr>
              <a:tr h="147165">
                <a:tc>
                  <a:txBody>
                    <a:bodyPr/>
                    <a:lstStyle/>
                    <a:p>
                      <a:pPr algn="just">
                        <a:lnSpc>
                          <a:spcPct val="115000"/>
                        </a:lnSpc>
                      </a:pPr>
                      <a:r>
                        <a:rPr lang="es-ES" sz="900" u="none" dirty="0">
                          <a:solidFill>
                            <a:srgbClr val="000000"/>
                          </a:solidFill>
                          <a:effectLst/>
                          <a:latin typeface="Verdana Pro" panose="020B0604030504040204" pitchFamily="34" charset="0"/>
                          <a:ea typeface="Times New Roman" panose="02020603050405020304" pitchFamily="18" charset="0"/>
                        </a:rPr>
                        <a:t>Nuevos acuerdos con plataformas </a:t>
                      </a:r>
                      <a:r>
                        <a:rPr lang="es-ES" sz="900" u="none" kern="1200" dirty="0">
                          <a:solidFill>
                            <a:srgbClr val="000000"/>
                          </a:solidFill>
                          <a:effectLst/>
                          <a:latin typeface="Verdana Pro" panose="020B0604030504040204" pitchFamily="34" charset="0"/>
                          <a:ea typeface="Times New Roman" panose="02020603050405020304" pitchFamily="18" charset="0"/>
                          <a:cs typeface="+mn-cs"/>
                        </a:rPr>
                        <a:t>electrónicas</a:t>
                      </a:r>
                      <a:r>
                        <a:rPr lang="es-ES" sz="900" u="none" dirty="0">
                          <a:solidFill>
                            <a:srgbClr val="000000"/>
                          </a:solidFill>
                          <a:effectLst/>
                          <a:latin typeface="Verdana Pro" panose="020B0604030504040204" pitchFamily="34" charset="0"/>
                          <a:ea typeface="Times New Roman" panose="02020603050405020304" pitchFamily="18" charset="0"/>
                        </a:rPr>
                        <a:t> </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pPr>
                      <a:r>
                        <a:rPr lang="es-ES" sz="900" u="none" dirty="0">
                          <a:effectLst/>
                          <a:latin typeface="Verdana Pro" panose="020B0604030504040204" pitchFamily="34" charset="0"/>
                          <a:ea typeface="Times New Roman" panose="02020603050405020304" pitchFamily="18" charset="0"/>
                        </a:rPr>
                        <a:t>         377.114</a:t>
                      </a: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pPr>
                      <a:r>
                        <a:rPr lang="es-ES" sz="900" b="1" u="none">
                          <a:effectLst/>
                          <a:latin typeface="Verdana Pro" panose="020B0604030504040204" pitchFamily="34" charset="0"/>
                          <a:ea typeface="Times New Roman" panose="02020603050405020304" pitchFamily="18" charset="0"/>
                        </a:rPr>
                        <a:t> </a:t>
                      </a:r>
                      <a:endParaRPr lang="es-ES" sz="900" u="none">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5111806"/>
                  </a:ext>
                </a:extLst>
              </a:tr>
              <a:tr h="147165">
                <a:tc>
                  <a:txBody>
                    <a:bodyPr/>
                    <a:lstStyle/>
                    <a:p>
                      <a:pPr algn="just">
                        <a:lnSpc>
                          <a:spcPct val="115000"/>
                        </a:lnSpc>
                      </a:pPr>
                      <a:r>
                        <a:rPr lang="es-ES" sz="900" b="1" u="none" dirty="0">
                          <a:solidFill>
                            <a:schemeClr val="bg1"/>
                          </a:solidFill>
                          <a:effectLst/>
                          <a:latin typeface="Verdana Pro" panose="020B0604030504040204" pitchFamily="34" charset="0"/>
                          <a:ea typeface="Times New Roman" panose="02020603050405020304" pitchFamily="18" charset="0"/>
                        </a:rPr>
                        <a:t>Promoción de la imagen de España</a:t>
                      </a:r>
                      <a:endParaRPr lang="es-ES" sz="900" u="none" dirty="0">
                        <a:solidFill>
                          <a:schemeClr val="bg1"/>
                        </a:solidFill>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a:lnSpc>
                          <a:spcPct val="115000"/>
                        </a:lnSpc>
                      </a:pPr>
                      <a:r>
                        <a:rPr lang="es-ES" sz="900" b="1" u="none" dirty="0">
                          <a:solidFill>
                            <a:schemeClr val="bg1"/>
                          </a:solidFill>
                          <a:effectLst/>
                          <a:latin typeface="Verdana Pro" panose="020B0604030504040204" pitchFamily="34" charset="0"/>
                          <a:ea typeface="Times New Roman" panose="02020603050405020304" pitchFamily="18" charset="0"/>
                        </a:rPr>
                        <a:t>    6.143.500</a:t>
                      </a:r>
                      <a:endParaRPr lang="es-ES" sz="900" u="none" dirty="0">
                        <a:solidFill>
                          <a:schemeClr val="bg1"/>
                        </a:solidFill>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15000"/>
                        </a:lnSpc>
                      </a:pPr>
                      <a:endParaRPr lang="es-ES" sz="900" u="none" dirty="0">
                        <a:solidFill>
                          <a:schemeClr val="bg1"/>
                        </a:solidFill>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223515647"/>
                  </a:ext>
                </a:extLst>
              </a:tr>
              <a:tr h="147165">
                <a:tc>
                  <a:txBody>
                    <a:bodyPr/>
                    <a:lstStyle/>
                    <a:p>
                      <a:pPr algn="just">
                        <a:lnSpc>
                          <a:spcPct val="115000"/>
                        </a:lnSpc>
                      </a:pPr>
                      <a:r>
                        <a:rPr lang="es-ES" sz="900" u="none" dirty="0">
                          <a:solidFill>
                            <a:srgbClr val="000000"/>
                          </a:solidFill>
                          <a:effectLst/>
                          <a:latin typeface="Verdana Pro" panose="020B0604030504040204" pitchFamily="34" charset="0"/>
                          <a:ea typeface="Times New Roman" panose="02020603050405020304" pitchFamily="18" charset="0"/>
                        </a:rPr>
                        <a:t>Lanzamiento estrategias comunicación e imagen</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pPr>
                      <a:r>
                        <a:rPr lang="es-ES" sz="900" u="none" dirty="0">
                          <a:effectLst/>
                          <a:latin typeface="Verdana Pro" panose="020B0604030504040204" pitchFamily="34" charset="0"/>
                          <a:ea typeface="Times New Roman" panose="02020603050405020304" pitchFamily="18" charset="0"/>
                        </a:rPr>
                        <a:t>      6.000.000</a:t>
                      </a: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pPr>
                      <a:r>
                        <a:rPr lang="es-ES" sz="900" b="1" u="none" dirty="0">
                          <a:effectLst/>
                          <a:latin typeface="Verdana Pro" panose="020B0604030504040204" pitchFamily="34" charset="0"/>
                          <a:ea typeface="Times New Roman" panose="02020603050405020304" pitchFamily="18" charset="0"/>
                        </a:rPr>
                        <a:t> </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0192290"/>
                  </a:ext>
                </a:extLst>
              </a:tr>
              <a:tr h="307328">
                <a:tc>
                  <a:txBody>
                    <a:bodyPr/>
                    <a:lstStyle/>
                    <a:p>
                      <a:pPr algn="just">
                        <a:lnSpc>
                          <a:spcPct val="115000"/>
                        </a:lnSpc>
                      </a:pPr>
                      <a:r>
                        <a:rPr lang="es-ES" sz="900" u="none" dirty="0">
                          <a:solidFill>
                            <a:srgbClr val="000000"/>
                          </a:solidFill>
                          <a:effectLst/>
                          <a:latin typeface="Verdana Pro" panose="020B0604030504040204" pitchFamily="34" charset="0"/>
                          <a:ea typeface="Times New Roman" panose="02020603050405020304" pitchFamily="18" charset="0"/>
                        </a:rPr>
                        <a:t>Optimización presencia ferias y foros virtuales con fuerte impacto en imagen</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pPr>
                      <a:r>
                        <a:rPr lang="es-ES" sz="900" u="none" dirty="0">
                          <a:effectLst/>
                          <a:latin typeface="Verdana Pro" panose="020B0604030504040204" pitchFamily="34" charset="0"/>
                          <a:ea typeface="Times New Roman" panose="02020603050405020304" pitchFamily="18" charset="0"/>
                        </a:rPr>
                        <a:t>         100.000</a:t>
                      </a: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pPr>
                      <a:r>
                        <a:rPr lang="es-ES" sz="900" b="1" u="none" dirty="0">
                          <a:effectLst/>
                          <a:latin typeface="Verdana Pro" panose="020B0604030504040204" pitchFamily="34" charset="0"/>
                          <a:ea typeface="Times New Roman" panose="02020603050405020304" pitchFamily="18" charset="0"/>
                        </a:rPr>
                        <a:t> </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2518028"/>
                  </a:ext>
                </a:extLst>
              </a:tr>
              <a:tr h="147165">
                <a:tc>
                  <a:txBody>
                    <a:bodyPr/>
                    <a:lstStyle/>
                    <a:p>
                      <a:pPr algn="just">
                        <a:lnSpc>
                          <a:spcPct val="115000"/>
                        </a:lnSpc>
                      </a:pPr>
                      <a:r>
                        <a:rPr lang="en-US" sz="900" u="none" dirty="0">
                          <a:solidFill>
                            <a:srgbClr val="000000"/>
                          </a:solidFill>
                          <a:effectLst/>
                          <a:latin typeface="Verdana Pro" panose="020B0604030504040204" pitchFamily="34" charset="0"/>
                          <a:ea typeface="Times New Roman" panose="02020603050405020304" pitchFamily="18" charset="0"/>
                        </a:rPr>
                        <a:t>Nueva web Invest in Spain </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pPr>
                      <a:r>
                        <a:rPr lang="en-US" sz="900" u="none" dirty="0">
                          <a:effectLst/>
                          <a:latin typeface="Verdana Pro" panose="020B0604030504040204" pitchFamily="34" charset="0"/>
                          <a:ea typeface="Times New Roman" panose="02020603050405020304" pitchFamily="18" charset="0"/>
                        </a:rPr>
                        <a:t>       43.500</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pPr>
                      <a:r>
                        <a:rPr lang="en-US" sz="900" b="1" u="none" dirty="0">
                          <a:effectLst/>
                          <a:latin typeface="Verdana Pro" panose="020B0604030504040204" pitchFamily="34" charset="0"/>
                          <a:ea typeface="Times New Roman" panose="02020603050405020304" pitchFamily="18" charset="0"/>
                        </a:rPr>
                        <a:t> </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307730"/>
                  </a:ext>
                </a:extLst>
              </a:tr>
              <a:tr h="147165">
                <a:tc>
                  <a:txBody>
                    <a:bodyPr/>
                    <a:lstStyle/>
                    <a:p>
                      <a:pPr algn="just">
                        <a:lnSpc>
                          <a:spcPct val="115000"/>
                        </a:lnSpc>
                      </a:pPr>
                      <a:r>
                        <a:rPr lang="en-US" sz="900" b="1" u="none" dirty="0">
                          <a:solidFill>
                            <a:schemeClr val="bg1"/>
                          </a:solidFill>
                          <a:effectLst/>
                          <a:latin typeface="Verdana Pro" panose="020B0604030504040204" pitchFamily="34" charset="0"/>
                          <a:ea typeface="Times New Roman" panose="02020603050405020304" pitchFamily="18" charset="0"/>
                        </a:rPr>
                        <a:t>Otras actuaciones</a:t>
                      </a:r>
                      <a:endParaRPr lang="es-ES" sz="900" b="1" u="none" dirty="0">
                        <a:solidFill>
                          <a:schemeClr val="bg1"/>
                        </a:solidFill>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a:lnSpc>
                          <a:spcPct val="115000"/>
                        </a:lnSpc>
                      </a:pPr>
                      <a:endParaRPr lang="es-ES" sz="900" b="1" u="none" dirty="0">
                        <a:solidFill>
                          <a:schemeClr val="bg1"/>
                        </a:solidFill>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just">
                        <a:lnSpc>
                          <a:spcPct val="115000"/>
                        </a:lnSpc>
                      </a:pPr>
                      <a:endParaRPr lang="es-ES" sz="900" b="1" u="none" dirty="0">
                        <a:solidFill>
                          <a:schemeClr val="bg1"/>
                        </a:solidFill>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232408679"/>
                  </a:ext>
                </a:extLst>
              </a:tr>
              <a:tr h="147165">
                <a:tc>
                  <a:txBody>
                    <a:bodyPr/>
                    <a:lstStyle/>
                    <a:p>
                      <a:pPr algn="just">
                        <a:lnSpc>
                          <a:spcPct val="115000"/>
                        </a:lnSpc>
                      </a:pPr>
                      <a:r>
                        <a:rPr lang="es-ES" sz="900" u="none" dirty="0">
                          <a:solidFill>
                            <a:srgbClr val="000000"/>
                          </a:solidFill>
                          <a:effectLst/>
                          <a:latin typeface="Verdana Pro" panose="020B0604030504040204" pitchFamily="34" charset="0"/>
                          <a:ea typeface="Times New Roman" panose="02020603050405020304" pitchFamily="18" charset="0"/>
                        </a:rPr>
                        <a:t>Competitividad empresas sector calzado (Convenio FICE)</a:t>
                      </a:r>
                      <a:endParaRPr lang="es-ES" sz="900" u="none" dirty="0">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pPr>
                      <a:r>
                        <a:rPr lang="es-ES" sz="900" u="none" kern="1200" dirty="0">
                          <a:solidFill>
                            <a:schemeClr val="tx1"/>
                          </a:solidFill>
                          <a:effectLst/>
                          <a:latin typeface="Verdana Pro" panose="020B0604030504040204" pitchFamily="34" charset="0"/>
                          <a:ea typeface="Times New Roman" panose="02020603050405020304" pitchFamily="18" charset="0"/>
                          <a:cs typeface="+mn-cs"/>
                        </a:rPr>
                        <a:t>     360.000</a:t>
                      </a: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pPr>
                      <a:r>
                        <a:rPr lang="es-ES" sz="900" u="none" kern="1200" dirty="0">
                          <a:solidFill>
                            <a:schemeClr val="tx1"/>
                          </a:solidFill>
                          <a:effectLst/>
                          <a:latin typeface="Verdana Pro" panose="020B0604030504040204" pitchFamily="34" charset="0"/>
                          <a:ea typeface="Times New Roman" panose="02020603050405020304" pitchFamily="18" charset="0"/>
                          <a:cs typeface="+mn-cs"/>
                        </a:rPr>
                        <a:t> </a:t>
                      </a: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0534407"/>
                  </a:ext>
                </a:extLst>
              </a:tr>
              <a:tr h="147165">
                <a:tc>
                  <a:txBody>
                    <a:bodyPr/>
                    <a:lstStyle/>
                    <a:p>
                      <a:pPr algn="just">
                        <a:lnSpc>
                          <a:spcPct val="115000"/>
                        </a:lnSpc>
                      </a:pPr>
                      <a:r>
                        <a:rPr lang="es-ES" sz="900" b="1" u="none" dirty="0">
                          <a:solidFill>
                            <a:schemeClr val="bg1"/>
                          </a:solidFill>
                          <a:effectLst/>
                          <a:latin typeface="Verdana Pro" panose="020B0604030504040204" pitchFamily="34" charset="0"/>
                          <a:ea typeface="Times New Roman" panose="02020603050405020304" pitchFamily="18" charset="0"/>
                        </a:rPr>
                        <a:t>Devolución cuotas</a:t>
                      </a:r>
                      <a:endParaRPr lang="es-ES" sz="900" u="none" dirty="0">
                        <a:solidFill>
                          <a:schemeClr val="bg1"/>
                        </a:solidFill>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a:lnSpc>
                          <a:spcPct val="115000"/>
                        </a:lnSpc>
                      </a:pPr>
                      <a:endParaRPr lang="es-ES" sz="900" u="none" kern="1200" dirty="0">
                        <a:solidFill>
                          <a:schemeClr val="tx1"/>
                        </a:solidFill>
                        <a:effectLst/>
                        <a:latin typeface="Verdana Pro" panose="020B0604030504040204" pitchFamily="34" charset="0"/>
                        <a:ea typeface="Times New Roman" panose="02020603050405020304" pitchFamily="18" charset="0"/>
                        <a:cs typeface="+mn-cs"/>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a:lnSpc>
                          <a:spcPct val="115000"/>
                        </a:lnSpc>
                      </a:pPr>
                      <a:r>
                        <a:rPr lang="es-ES" sz="900" b="1" u="none" kern="1200" dirty="0">
                          <a:solidFill>
                            <a:schemeClr val="tx1"/>
                          </a:solidFill>
                          <a:effectLst/>
                          <a:latin typeface="Verdana Pro" panose="020B0604030504040204" pitchFamily="34" charset="0"/>
                          <a:ea typeface="Times New Roman" panose="02020603050405020304" pitchFamily="18" charset="0"/>
                          <a:cs typeface="+mn-cs"/>
                        </a:rPr>
                        <a:t>9.587.826</a:t>
                      </a: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373114933"/>
                  </a:ext>
                </a:extLst>
              </a:tr>
              <a:tr h="147165">
                <a:tc>
                  <a:txBody>
                    <a:bodyPr/>
                    <a:lstStyle/>
                    <a:p>
                      <a:pPr algn="just">
                        <a:lnSpc>
                          <a:spcPct val="115000"/>
                        </a:lnSpc>
                      </a:pPr>
                      <a:r>
                        <a:rPr lang="es-ES" sz="900" u="none" dirty="0">
                          <a:effectLst/>
                          <a:latin typeface="Verdana Pro" panose="020B0604030504040204" pitchFamily="34" charset="0"/>
                          <a:ea typeface="Times New Roman" panose="02020603050405020304" pitchFamily="18" charset="0"/>
                        </a:rPr>
                        <a:t> </a:t>
                      </a: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pPr>
                      <a:r>
                        <a:rPr lang="es-ES" sz="900" u="none" kern="1200">
                          <a:solidFill>
                            <a:schemeClr val="tx1"/>
                          </a:solidFill>
                          <a:effectLst/>
                          <a:latin typeface="Verdana Pro" panose="020B0604030504040204" pitchFamily="34" charset="0"/>
                          <a:ea typeface="Times New Roman" panose="02020603050405020304" pitchFamily="18" charset="0"/>
                          <a:cs typeface="+mn-cs"/>
                        </a:rPr>
                        <a:t> </a:t>
                      </a: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pPr>
                      <a:r>
                        <a:rPr lang="es-ES" sz="900" b="1" u="none" kern="1200" dirty="0">
                          <a:solidFill>
                            <a:schemeClr val="tx1"/>
                          </a:solidFill>
                          <a:effectLst/>
                          <a:latin typeface="Verdana Pro" panose="020B0604030504040204" pitchFamily="34" charset="0"/>
                          <a:ea typeface="Times New Roman" panose="02020603050405020304" pitchFamily="18" charset="0"/>
                          <a:cs typeface="+mn-cs"/>
                        </a:rPr>
                        <a:t> </a:t>
                      </a: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4202217"/>
                  </a:ext>
                </a:extLst>
              </a:tr>
              <a:tr h="215851">
                <a:tc>
                  <a:txBody>
                    <a:bodyPr/>
                    <a:lstStyle/>
                    <a:p>
                      <a:pPr algn="just">
                        <a:lnSpc>
                          <a:spcPct val="115000"/>
                        </a:lnSpc>
                      </a:pPr>
                      <a:r>
                        <a:rPr lang="es-ES" sz="900" b="1" u="none" dirty="0">
                          <a:solidFill>
                            <a:schemeClr val="bg1"/>
                          </a:solidFill>
                          <a:effectLst/>
                          <a:latin typeface="Verdana Pro" panose="020B0604030504040204" pitchFamily="34" charset="0"/>
                          <a:ea typeface="Times New Roman" panose="02020603050405020304" pitchFamily="18" charset="0"/>
                        </a:rPr>
                        <a:t>TOTAL</a:t>
                      </a:r>
                      <a:endParaRPr lang="es-ES" sz="900" u="none" dirty="0">
                        <a:solidFill>
                          <a:schemeClr val="bg1"/>
                        </a:solidFill>
                        <a:effectLst/>
                        <a:latin typeface="Verdana Pro" panose="020B0604030504040204" pitchFamily="34" charset="0"/>
                        <a:ea typeface="Times New Roman" panose="02020603050405020304" pitchFamily="18" charset="0"/>
                      </a:endParaRP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a:lnSpc>
                          <a:spcPct val="115000"/>
                        </a:lnSpc>
                      </a:pPr>
                      <a:r>
                        <a:rPr lang="es-ES" sz="900" u="none" kern="1200" dirty="0">
                          <a:solidFill>
                            <a:schemeClr val="tx1"/>
                          </a:solidFill>
                          <a:effectLst/>
                          <a:latin typeface="Verdana Pro" panose="020B0604030504040204" pitchFamily="34" charset="0"/>
                          <a:ea typeface="Times New Roman" panose="02020603050405020304" pitchFamily="18" charset="0"/>
                          <a:cs typeface="+mn-cs"/>
                        </a:rPr>
                        <a:t> </a:t>
                      </a:r>
                      <a:r>
                        <a:rPr lang="es-ES" sz="900" b="1" u="none" kern="1200" dirty="0">
                          <a:solidFill>
                            <a:schemeClr val="tx1"/>
                          </a:solidFill>
                          <a:effectLst/>
                          <a:latin typeface="Verdana Pro" panose="020B0604030504040204" pitchFamily="34" charset="0"/>
                          <a:ea typeface="Times New Roman" panose="02020603050405020304" pitchFamily="18" charset="0"/>
                          <a:cs typeface="+mn-cs"/>
                        </a:rPr>
                        <a:t>15.555.440</a:t>
                      </a: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a:lnSpc>
                          <a:spcPct val="115000"/>
                        </a:lnSpc>
                      </a:pPr>
                      <a:r>
                        <a:rPr lang="es-ES" sz="900" b="1" u="none" kern="1200" dirty="0">
                          <a:solidFill>
                            <a:schemeClr val="tx1"/>
                          </a:solidFill>
                          <a:effectLst/>
                          <a:latin typeface="Verdana Pro" panose="020B0604030504040204" pitchFamily="34" charset="0"/>
                          <a:ea typeface="Times New Roman" panose="02020603050405020304" pitchFamily="18" charset="0"/>
                          <a:cs typeface="+mn-cs"/>
                        </a:rPr>
                        <a:t>9.587.826</a:t>
                      </a:r>
                    </a:p>
                  </a:txBody>
                  <a:tcPr marL="62673" marR="6267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52222956"/>
                  </a:ext>
                </a:extLst>
              </a:tr>
            </a:tbl>
          </a:graphicData>
        </a:graphic>
      </p:graphicFrame>
      <p:sp>
        <p:nvSpPr>
          <p:cNvPr id="11" name="Rectangle 4">
            <a:extLst>
              <a:ext uri="{FF2B5EF4-FFF2-40B4-BE49-F238E27FC236}">
                <a16:creationId xmlns:a16="http://schemas.microsoft.com/office/drawing/2014/main" id="{86E754A9-E393-45AA-AC47-2714148D9C58}"/>
              </a:ext>
            </a:extLst>
          </p:cNvPr>
          <p:cNvSpPr>
            <a:spLocks noChangeArrowheads="1"/>
          </p:cNvSpPr>
          <p:nvPr/>
        </p:nvSpPr>
        <p:spPr bwMode="auto">
          <a:xfrm>
            <a:off x="658813" y="263683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800" b="0" i="0" u="none" strike="noStrike" cap="none" normalizeH="0" baseline="0">
                <a:ln>
                  <a:noFill/>
                </a:ln>
                <a:solidFill>
                  <a:schemeClr val="tx1"/>
                </a:solidFill>
                <a:effectLst/>
                <a:latin typeface="Arial" panose="020B0604020202020204" pitchFamily="34" charset="0"/>
              </a:rPr>
            </a:b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14" name="CuadroTexto 13">
            <a:extLst>
              <a:ext uri="{FF2B5EF4-FFF2-40B4-BE49-F238E27FC236}">
                <a16:creationId xmlns:a16="http://schemas.microsoft.com/office/drawing/2014/main" id="{9EB19E42-98FB-4578-8D39-451F95E18B01}"/>
              </a:ext>
            </a:extLst>
          </p:cNvPr>
          <p:cNvSpPr txBox="1"/>
          <p:nvPr/>
        </p:nvSpPr>
        <p:spPr>
          <a:xfrm>
            <a:off x="182632" y="9010311"/>
            <a:ext cx="6361855" cy="507831"/>
          </a:xfrm>
          <a:prstGeom prst="rect">
            <a:avLst/>
          </a:prstGeom>
          <a:noFill/>
        </p:spPr>
        <p:txBody>
          <a:bodyPr wrap="square">
            <a:spAutoFit/>
          </a:bodyPr>
          <a:lstStyle/>
          <a:p>
            <a:pPr algn="just"/>
            <a:r>
              <a:rPr lang="es-ES_tradnl" sz="900" baseline="30000" dirty="0">
                <a:latin typeface="Verdana Pro" panose="020B0604030504040204" pitchFamily="34" charset="0"/>
                <a:ea typeface="Times New Roman" panose="02020603050405020304" pitchFamily="18" charset="0"/>
              </a:rPr>
              <a:t>4</a:t>
            </a:r>
            <a:r>
              <a:rPr lang="es-ES_tradnl" sz="900" dirty="0">
                <a:effectLst/>
                <a:latin typeface="Verdana Pro" panose="020B0604030504040204" pitchFamily="34" charset="0"/>
                <a:ea typeface="Times New Roman" panose="02020603050405020304" pitchFamily="18" charset="0"/>
              </a:rPr>
              <a:t> Adicionalmente, se estima que los ingresos que se han dejado de percibir por asistencia a seminarios presenciales y otras actividades de formación son 196.830 €</a:t>
            </a:r>
            <a:r>
              <a:rPr lang="es-ES_tradnl" sz="900" dirty="0">
                <a:effectLst/>
                <a:latin typeface="Verdana Pro" panose="020B0604030504040204" pitchFamily="34" charset="0"/>
                <a:ea typeface="Times New Roman" panose="02020603050405020304" pitchFamily="18" charset="0"/>
                <a:cs typeface="Times New Roman" panose="02020603050405020304" pitchFamily="18" charset="0"/>
              </a:rPr>
              <a:t>.</a:t>
            </a:r>
            <a:endParaRPr lang="es-ES" sz="900" dirty="0">
              <a:effectLst/>
              <a:latin typeface="Verdana Pro" panose="020B0604030504040204" pitchFamily="34" charset="0"/>
              <a:ea typeface="Times New Roman" panose="02020603050405020304" pitchFamily="18" charset="0"/>
            </a:endParaRPr>
          </a:p>
          <a:p>
            <a:pPr algn="just"/>
            <a:endParaRPr lang="es-ES" sz="900" dirty="0">
              <a:effectLst/>
              <a:latin typeface="Verdana Pro" panose="020B0604030504040204" pitchFamily="34" charset="0"/>
              <a:ea typeface="Times New Roman" panose="02020603050405020304" pitchFamily="18" charset="0"/>
            </a:endParaRPr>
          </a:p>
        </p:txBody>
      </p:sp>
      <p:cxnSp>
        <p:nvCxnSpPr>
          <p:cNvPr id="15" name="Conector recto 14">
            <a:extLst>
              <a:ext uri="{FF2B5EF4-FFF2-40B4-BE49-F238E27FC236}">
                <a16:creationId xmlns:a16="http://schemas.microsoft.com/office/drawing/2014/main" id="{A781FA1E-2C3B-404C-B642-7BBD7A944F28}"/>
              </a:ext>
            </a:extLst>
          </p:cNvPr>
          <p:cNvCxnSpPr/>
          <p:nvPr/>
        </p:nvCxnSpPr>
        <p:spPr>
          <a:xfrm>
            <a:off x="242291" y="8950924"/>
            <a:ext cx="2613141" cy="0"/>
          </a:xfrm>
          <a:prstGeom prst="line">
            <a:avLst/>
          </a:prstGeom>
        </p:spPr>
        <p:style>
          <a:lnRef idx="1">
            <a:schemeClr val="accent3"/>
          </a:lnRef>
          <a:fillRef idx="0">
            <a:schemeClr val="accent3"/>
          </a:fillRef>
          <a:effectRef idx="0">
            <a:schemeClr val="accent3"/>
          </a:effectRef>
          <a:fontRef idx="minor">
            <a:schemeClr val="tx1"/>
          </a:fontRef>
        </p:style>
      </p:cxnSp>
      <p:sp>
        <p:nvSpPr>
          <p:cNvPr id="16" name="CuadroTexto 15">
            <a:extLst>
              <a:ext uri="{FF2B5EF4-FFF2-40B4-BE49-F238E27FC236}">
                <a16:creationId xmlns:a16="http://schemas.microsoft.com/office/drawing/2014/main" id="{2B6AA8DF-5505-4EAD-834D-9375ED38538D}"/>
              </a:ext>
            </a:extLst>
          </p:cNvPr>
          <p:cNvSpPr txBox="1"/>
          <p:nvPr/>
        </p:nvSpPr>
        <p:spPr>
          <a:xfrm>
            <a:off x="182632" y="9367373"/>
            <a:ext cx="6481174" cy="369332"/>
          </a:xfrm>
          <a:prstGeom prst="rect">
            <a:avLst/>
          </a:prstGeom>
          <a:noFill/>
        </p:spPr>
        <p:txBody>
          <a:bodyPr wrap="square">
            <a:spAutoFit/>
          </a:bodyPr>
          <a:lstStyle/>
          <a:p>
            <a:pPr algn="just"/>
            <a:r>
              <a:rPr lang="es-ES_tradnl" sz="900" baseline="30000" dirty="0">
                <a:latin typeface="Verdana Pro" panose="020B0604030504040204" pitchFamily="34" charset="0"/>
                <a:ea typeface="Times New Roman" panose="02020603050405020304" pitchFamily="18" charset="0"/>
              </a:rPr>
              <a:t>5</a:t>
            </a:r>
            <a:r>
              <a:rPr lang="es-ES_tradnl" sz="900" dirty="0">
                <a:effectLst/>
                <a:latin typeface="Verdana Pro" panose="020B0604030504040204" pitchFamily="34" charset="0"/>
                <a:ea typeface="Times New Roman" panose="02020603050405020304" pitchFamily="18" charset="0"/>
              </a:rPr>
              <a:t> La estimación de ingresos que se han dejado de percibir en esta categoría de actividades alcanza 144.700 euros.</a:t>
            </a:r>
            <a:endParaRPr lang="es-ES" sz="900" dirty="0">
              <a:effectLst/>
              <a:latin typeface="Verdana Pro" panose="020B0604030504040204" pitchFamily="34" charset="0"/>
              <a:ea typeface="Times New Roman" panose="02020603050405020304" pitchFamily="18" charset="0"/>
            </a:endParaRPr>
          </a:p>
        </p:txBody>
      </p:sp>
      <p:sp>
        <p:nvSpPr>
          <p:cNvPr id="19" name="CuadroTexto 18">
            <a:extLst>
              <a:ext uri="{FF2B5EF4-FFF2-40B4-BE49-F238E27FC236}">
                <a16:creationId xmlns:a16="http://schemas.microsoft.com/office/drawing/2014/main" id="{6EA9DF69-3272-468E-BF78-A9EBD168151B}"/>
              </a:ext>
            </a:extLst>
          </p:cNvPr>
          <p:cNvSpPr txBox="1"/>
          <p:nvPr/>
        </p:nvSpPr>
        <p:spPr>
          <a:xfrm>
            <a:off x="6421130" y="9659414"/>
            <a:ext cx="374475" cy="184666"/>
          </a:xfrm>
          <a:prstGeom prst="rect">
            <a:avLst/>
          </a:prstGeom>
          <a:noFill/>
        </p:spPr>
        <p:txBody>
          <a:bodyPr wrap="square" rtlCol="0">
            <a:spAutoFit/>
          </a:bodyPr>
          <a:lstStyle/>
          <a:p>
            <a:pPr algn="r"/>
            <a:r>
              <a:rPr lang="es-ES" sz="600" dirty="0"/>
              <a:t>44</a:t>
            </a:r>
          </a:p>
        </p:txBody>
      </p:sp>
    </p:spTree>
    <p:extLst>
      <p:ext uri="{BB962C8B-B14F-4D97-AF65-F5344CB8AC3E}">
        <p14:creationId xmlns:p14="http://schemas.microsoft.com/office/powerpoint/2010/main" val="4122855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a:solidFill>
                  <a:srgbClr val="003A3C"/>
                </a:solidFill>
                <a:latin typeface="Verdana Pro" panose="020B0604030504040204" pitchFamily="34" charset="0"/>
                <a:cs typeface="Kartika" panose="020B0502040204020203" pitchFamily="18" charset="0"/>
              </a:rPr>
              <a:t>Plan 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2" name="Rectángulo 1">
            <a:extLst>
              <a:ext uri="{FF2B5EF4-FFF2-40B4-BE49-F238E27FC236}">
                <a16:creationId xmlns:a16="http://schemas.microsoft.com/office/drawing/2014/main" id="{BCAFBFBC-2630-47DB-996A-C7A6B1D5BA0C}"/>
              </a:ext>
            </a:extLst>
          </p:cNvPr>
          <p:cNvSpPr/>
          <p:nvPr/>
        </p:nvSpPr>
        <p:spPr>
          <a:xfrm>
            <a:off x="446828" y="1108769"/>
            <a:ext cx="5964343" cy="1982466"/>
          </a:xfrm>
          <a:prstGeom prst="rect">
            <a:avLst/>
          </a:prstGeom>
        </p:spPr>
        <p:txBody>
          <a:bodyPr wrap="square">
            <a:spAutoFit/>
          </a:bodyPr>
          <a:lstStyle/>
          <a:p>
            <a:pPr lvl="1" algn="just">
              <a:lnSpc>
                <a:spcPct val="115000"/>
              </a:lnSpc>
            </a:pPr>
            <a:endParaRPr lang="es-ES" sz="1200" dirty="0">
              <a:effectLst/>
              <a:latin typeface="Verdana" panose="020B0604030504040204" pitchFamily="34" charset="0"/>
              <a:ea typeface="Verdana" panose="020B0604030504040204" pitchFamily="34" charset="0"/>
            </a:endParaRPr>
          </a:p>
          <a:p>
            <a:pPr marL="800100" lvl="1" indent="-342900" algn="just">
              <a:lnSpc>
                <a:spcPct val="115000"/>
              </a:lnSpc>
              <a:buFont typeface="Courier New" panose="02070309020205020404" pitchFamily="49" charset="0"/>
              <a:buChar char="o"/>
            </a:pPr>
            <a:r>
              <a:rPr lang="es-ES_tradnl" sz="1200" b="1" dirty="0">
                <a:effectLst/>
                <a:latin typeface="Verdana" panose="020B0604030504040204" pitchFamily="34" charset="0"/>
                <a:ea typeface="Verdana" panose="020B0604030504040204" pitchFamily="34" charset="0"/>
              </a:rPr>
              <a:t>inserción de España en las cadenas globales de valor </a:t>
            </a:r>
            <a:r>
              <a:rPr lang="es-ES_tradnl" sz="1200" dirty="0">
                <a:effectLst/>
                <a:latin typeface="Verdana" panose="020B0604030504040204" pitchFamily="34" charset="0"/>
                <a:ea typeface="Verdana" panose="020B0604030504040204" pitchFamily="34" charset="0"/>
              </a:rPr>
              <a:t>(CGV), muy vinculadas al comercio y la inversión internacionales, algo por encima del promedio de los países de la UE y OCDE. Esta favorable inserción revela la capacidad de adaptación de las empresas españolas ante la reorganización en los últimos años de la producción mundial. </a:t>
            </a:r>
            <a:endParaRPr lang="es-ES" sz="1200" dirty="0">
              <a:effectLst/>
              <a:latin typeface="Verdana" panose="020B0604030504040204" pitchFamily="34" charset="0"/>
              <a:ea typeface="Verdana" panose="020B0604030504040204" pitchFamily="34" charset="0"/>
            </a:endParaRPr>
          </a:p>
          <a:p>
            <a:pPr marL="1257300" lvl="2" indent="-342900" algn="just">
              <a:lnSpc>
                <a:spcPct val="115000"/>
              </a:lnSpc>
              <a:buFont typeface="Courier New" panose="02070309020205020404" pitchFamily="49" charset="0"/>
              <a:buChar char="o"/>
            </a:pPr>
            <a:endParaRPr lang="es-ES" sz="1200" dirty="0">
              <a:solidFill>
                <a:schemeClr val="tx1">
                  <a:lumMod val="75000"/>
                  <a:lumOff val="25000"/>
                </a:schemeClr>
              </a:solidFill>
              <a:latin typeface="Verdana" panose="020B0604030504040204" pitchFamily="34" charset="0"/>
              <a:ea typeface="Verdana" panose="020B0604030504040204" pitchFamily="34" charset="0"/>
            </a:endParaRPr>
          </a:p>
          <a:p>
            <a:pPr marL="342900" lvl="0" indent="-342900" algn="just">
              <a:lnSpc>
                <a:spcPct val="115000"/>
              </a:lnSpc>
              <a:buFont typeface="Symbol" panose="05050102010706020507" pitchFamily="18" charset="2"/>
              <a:buChar char=""/>
            </a:pPr>
            <a:endParaRPr lang="es-ES" sz="1200" dirty="0">
              <a:solidFill>
                <a:schemeClr val="tx1">
                  <a:lumMod val="75000"/>
                  <a:lumOff val="25000"/>
                </a:schemeClr>
              </a:solidFill>
              <a:latin typeface="Verdana Pro" panose="020B0604030504040204" pitchFamily="34" charset="0"/>
            </a:endParaRPr>
          </a:p>
        </p:txBody>
      </p:sp>
      <p:sp>
        <p:nvSpPr>
          <p:cNvPr id="3" name="CuadroTexto 2">
            <a:extLst>
              <a:ext uri="{FF2B5EF4-FFF2-40B4-BE49-F238E27FC236}">
                <a16:creationId xmlns:a16="http://schemas.microsoft.com/office/drawing/2014/main" id="{81D318B6-2567-4A10-9193-172FC79B74A6}"/>
              </a:ext>
            </a:extLst>
          </p:cNvPr>
          <p:cNvSpPr txBox="1"/>
          <p:nvPr/>
        </p:nvSpPr>
        <p:spPr>
          <a:xfrm>
            <a:off x="910446" y="3122832"/>
            <a:ext cx="5500725" cy="646331"/>
          </a:xfrm>
          <a:prstGeom prst="rect">
            <a:avLst/>
          </a:prstGeom>
          <a:solidFill>
            <a:schemeClr val="bg2"/>
          </a:solidFill>
        </p:spPr>
        <p:txBody>
          <a:bodyPr wrap="square" rtlCol="0">
            <a:spAutoFit/>
          </a:bodyPr>
          <a:lstStyle/>
          <a:p>
            <a:r>
              <a:rPr lang="es-ES" sz="1200" b="1" dirty="0">
                <a:solidFill>
                  <a:srgbClr val="003A3C"/>
                </a:solidFill>
                <a:latin typeface="Verdana Pro" panose="020B0604030504040204" pitchFamily="34" charset="0"/>
                <a:ea typeface="Times New Roman" panose="02020603050405020304" pitchFamily="18" charset="0"/>
              </a:rPr>
              <a:t>1.2	IMPACTO DEL COVID-19 SOBRE EL COMERCIO EXTERIOR 	EN ESPAÑA</a:t>
            </a:r>
          </a:p>
          <a:p>
            <a:endParaRPr lang="es-ES" sz="1200" b="1" dirty="0">
              <a:solidFill>
                <a:srgbClr val="003A3C"/>
              </a:solidFill>
            </a:endParaRPr>
          </a:p>
        </p:txBody>
      </p:sp>
      <p:sp>
        <p:nvSpPr>
          <p:cNvPr id="7" name="Rectángulo 6">
            <a:extLst>
              <a:ext uri="{FF2B5EF4-FFF2-40B4-BE49-F238E27FC236}">
                <a16:creationId xmlns:a16="http://schemas.microsoft.com/office/drawing/2014/main" id="{37072359-EE46-4A10-A350-3D7FBBA0895C}"/>
              </a:ext>
            </a:extLst>
          </p:cNvPr>
          <p:cNvSpPr/>
          <p:nvPr/>
        </p:nvSpPr>
        <p:spPr>
          <a:xfrm>
            <a:off x="421067" y="3724161"/>
            <a:ext cx="6077703" cy="5606535"/>
          </a:xfrm>
          <a:prstGeom prst="rect">
            <a:avLst/>
          </a:prstGeom>
        </p:spPr>
        <p:txBody>
          <a:bodyPr wrap="square">
            <a:spAutoFit/>
          </a:bodyPr>
          <a:lstStyle/>
          <a:p>
            <a:pPr marL="914400" algn="just">
              <a:lnSpc>
                <a:spcPct val="125000"/>
              </a:lnSpc>
              <a:spcAft>
                <a:spcPts val="0"/>
              </a:spcAft>
            </a:pPr>
            <a:endParaRPr lang="es-ES" sz="1200" dirty="0">
              <a:latin typeface="Verdana" panose="020B0604030504040204" pitchFamily="34" charset="0"/>
              <a:ea typeface="Verdana" panose="020B0604030504040204" pitchFamily="34" charset="0"/>
            </a:endParaRPr>
          </a:p>
          <a:p>
            <a:pPr marL="342900" indent="-342900" algn="just">
              <a:lnSpc>
                <a:spcPct val="125000"/>
              </a:lnSpc>
              <a:buFont typeface="Symbol" panose="05050102010706020507" pitchFamily="18" charset="2"/>
              <a:buChar char=""/>
            </a:pPr>
            <a:r>
              <a:rPr lang="es-ES_tradnl" sz="1200" dirty="0">
                <a:solidFill>
                  <a:schemeClr val="tx1">
                    <a:lumMod val="75000"/>
                    <a:lumOff val="25000"/>
                  </a:schemeClr>
                </a:solidFill>
                <a:latin typeface="Verdana Pro" panose="020B0604030504040204" pitchFamily="34" charset="0"/>
              </a:rPr>
              <a:t>La gestión de la crisis sanitaria provocada por la pandemia ha obligado a adoptar unas medidas extremas de confinamiento y </a:t>
            </a:r>
            <a:r>
              <a:rPr lang="es-ES_tradnl" sz="1200" b="1" dirty="0">
                <a:solidFill>
                  <a:schemeClr val="tx1">
                    <a:lumMod val="75000"/>
                    <a:lumOff val="25000"/>
                  </a:schemeClr>
                </a:solidFill>
                <a:latin typeface="Verdana Pro" panose="020B0604030504040204" pitchFamily="34" charset="0"/>
              </a:rPr>
              <a:t>paralización de la actividad mundial, que van a ocasionar una caída del PIB en 2020 sin precedentes</a:t>
            </a:r>
            <a:r>
              <a:rPr lang="es-ES_tradnl" sz="1200" dirty="0">
                <a:solidFill>
                  <a:schemeClr val="tx1">
                    <a:lumMod val="75000"/>
                    <a:lumOff val="25000"/>
                  </a:schemeClr>
                </a:solidFill>
                <a:latin typeface="Verdana Pro" panose="020B0604030504040204" pitchFamily="34" charset="0"/>
              </a:rPr>
              <a:t>, con una rapidez e imprevisibilidad inusitadas. De acuerdo con la actualización de las previsiones de octubre, el FMI admite que la economía mundial está comenzando a dejar atrás los mínimos alcanzados en el Gran Confinamiento de abril, pero como la pandemia sigue propagándose, muchos países han disminuido el ritmo de reapertura y algunos están volviendo a instituir confinamientos parciales para proteger a las poblaciones susceptibles. Por ello, aunque la recuperación de China ha ocurrido con más rapidez de lo esperado, el camino para retomar los niveles de actividad previos a la pandemia sigue siendo susceptible a obstáculos. Así, la economía mundial sufrirá una profunda recesión en 2020 (-4,4%), mucho más profunda que la de 2009 (-0,1%).</a:t>
            </a:r>
          </a:p>
          <a:p>
            <a:pPr marL="342900" indent="-342900" algn="just">
              <a:lnSpc>
                <a:spcPct val="125000"/>
              </a:lnSpc>
              <a:buFont typeface="Symbol" panose="05050102010706020507" pitchFamily="18" charset="2"/>
              <a:buChar char=""/>
            </a:pPr>
            <a:endParaRPr lang="es-ES_tradnl" sz="1200" dirty="0">
              <a:solidFill>
                <a:schemeClr val="tx1">
                  <a:lumMod val="75000"/>
                  <a:lumOff val="25000"/>
                </a:schemeClr>
              </a:solidFill>
              <a:latin typeface="Verdana Pro" panose="020B0604030504040204" pitchFamily="34" charset="0"/>
            </a:endParaRPr>
          </a:p>
          <a:p>
            <a:pPr marL="342900" indent="-342900" algn="just">
              <a:lnSpc>
                <a:spcPct val="125000"/>
              </a:lnSpc>
              <a:buFont typeface="Symbol" panose="05050102010706020507" pitchFamily="18" charset="2"/>
              <a:buChar char=""/>
            </a:pPr>
            <a:r>
              <a:rPr lang="es-ES_tradnl" sz="1200" dirty="0">
                <a:solidFill>
                  <a:schemeClr val="tx1">
                    <a:lumMod val="75000"/>
                    <a:lumOff val="25000"/>
                  </a:schemeClr>
                </a:solidFill>
                <a:latin typeface="Verdana Pro" panose="020B0604030504040204" pitchFamily="34" charset="0"/>
              </a:rPr>
              <a:t>Se trata de una </a:t>
            </a:r>
            <a:r>
              <a:rPr lang="es-ES_tradnl" sz="1200" b="1" dirty="0">
                <a:solidFill>
                  <a:schemeClr val="tx1">
                    <a:lumMod val="75000"/>
                    <a:lumOff val="25000"/>
                  </a:schemeClr>
                </a:solidFill>
                <a:latin typeface="Verdana Pro" panose="020B0604030504040204" pitchFamily="34" charset="0"/>
              </a:rPr>
              <a:t>crisis exógena y global</a:t>
            </a:r>
            <a:r>
              <a:rPr lang="es-ES_tradnl" sz="1200" dirty="0">
                <a:solidFill>
                  <a:schemeClr val="tx1">
                    <a:lumMod val="75000"/>
                    <a:lumOff val="25000"/>
                  </a:schemeClr>
                </a:solidFill>
                <a:latin typeface="Verdana Pro" panose="020B0604030504040204" pitchFamily="34" charset="0"/>
              </a:rPr>
              <a:t>, porque afectará a todos los países, pero su </a:t>
            </a:r>
            <a:r>
              <a:rPr lang="es-ES_tradnl" sz="1200" b="1" dirty="0">
                <a:solidFill>
                  <a:schemeClr val="tx1">
                    <a:lumMod val="75000"/>
                    <a:lumOff val="25000"/>
                  </a:schemeClr>
                </a:solidFill>
                <a:latin typeface="Verdana Pro" panose="020B0604030504040204" pitchFamily="34" charset="0"/>
              </a:rPr>
              <a:t>impacto será diferencial </a:t>
            </a:r>
            <a:r>
              <a:rPr lang="es-ES_tradnl" sz="1200" dirty="0">
                <a:solidFill>
                  <a:schemeClr val="tx1">
                    <a:lumMod val="75000"/>
                    <a:lumOff val="25000"/>
                  </a:schemeClr>
                </a:solidFill>
                <a:latin typeface="Verdana Pro" panose="020B0604030504040204" pitchFamily="34" charset="0"/>
              </a:rPr>
              <a:t>en función de la estructura productiva de base y los sectores en que esté especializado cada país. Así, según el FMI, a diferencia de 2009, cuando buena parte de las economías emergentes crecieron con fuerza, ahora la recesión va a ser generalizada (de las grandes economías tan solo China podría crecer modestamente en 2020, +1,9%). </a:t>
            </a:r>
          </a:p>
        </p:txBody>
      </p:sp>
      <p:sp>
        <p:nvSpPr>
          <p:cNvPr id="15" name="CuadroTexto 14">
            <a:extLst>
              <a:ext uri="{FF2B5EF4-FFF2-40B4-BE49-F238E27FC236}">
                <a16:creationId xmlns:a16="http://schemas.microsoft.com/office/drawing/2014/main" id="{8B7962F5-314A-407E-8A80-B07A40BC1C93}"/>
              </a:ext>
            </a:extLst>
          </p:cNvPr>
          <p:cNvSpPr txBox="1"/>
          <p:nvPr/>
        </p:nvSpPr>
        <p:spPr>
          <a:xfrm>
            <a:off x="6421130" y="9659414"/>
            <a:ext cx="374475" cy="184666"/>
          </a:xfrm>
          <a:prstGeom prst="rect">
            <a:avLst/>
          </a:prstGeom>
          <a:noFill/>
        </p:spPr>
        <p:txBody>
          <a:bodyPr wrap="square" rtlCol="0">
            <a:spAutoFit/>
          </a:bodyPr>
          <a:lstStyle/>
          <a:p>
            <a:pPr algn="r"/>
            <a:r>
              <a:rPr lang="es-ES" sz="600" dirty="0"/>
              <a:t>3</a:t>
            </a:r>
          </a:p>
        </p:txBody>
      </p:sp>
    </p:spTree>
    <p:extLst>
      <p:ext uri="{BB962C8B-B14F-4D97-AF65-F5344CB8AC3E}">
        <p14:creationId xmlns:p14="http://schemas.microsoft.com/office/powerpoint/2010/main" val="3172721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a:solidFill>
                  <a:srgbClr val="003A3C"/>
                </a:solidFill>
                <a:latin typeface="Verdana Pro" panose="020B0604030504040204" pitchFamily="34" charset="0"/>
                <a:cs typeface="Kartika" panose="020B0502040204020203" pitchFamily="18" charset="0"/>
              </a:rPr>
              <a:t>Plan 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4" name="Rectángulo 3">
            <a:extLst>
              <a:ext uri="{FF2B5EF4-FFF2-40B4-BE49-F238E27FC236}">
                <a16:creationId xmlns:a16="http://schemas.microsoft.com/office/drawing/2014/main" id="{F5B6EF6F-5BFB-4D23-9B36-12D4659B9475}"/>
              </a:ext>
            </a:extLst>
          </p:cNvPr>
          <p:cNvSpPr/>
          <p:nvPr/>
        </p:nvSpPr>
        <p:spPr>
          <a:xfrm>
            <a:off x="-211764" y="1454364"/>
            <a:ext cx="6766007" cy="2836546"/>
          </a:xfrm>
          <a:prstGeom prst="rect">
            <a:avLst/>
          </a:prstGeom>
        </p:spPr>
        <p:txBody>
          <a:bodyPr wrap="square">
            <a:spAutoFit/>
          </a:bodyPr>
          <a:lstStyle/>
          <a:p>
            <a:pPr marL="914400" algn="just">
              <a:lnSpc>
                <a:spcPct val="125000"/>
              </a:lnSpc>
              <a:spcAft>
                <a:spcPts val="0"/>
              </a:spcAft>
            </a:pPr>
            <a:r>
              <a:rPr lang="es-ES_tradnl" sz="1200" dirty="0">
                <a:solidFill>
                  <a:schemeClr val="tx1">
                    <a:lumMod val="75000"/>
                    <a:lumOff val="25000"/>
                  </a:schemeClr>
                </a:solidFill>
                <a:latin typeface="Verdana Pro" panose="020B0604030504040204" pitchFamily="34" charset="0"/>
              </a:rPr>
              <a:t>Las economías avanzadas experimentarán una caída brusca en 2020 (EEUU -4,3%, zona euro -8,3%) y, si la pandemia no se prolonga o agrava más, la recuperación en 2021 sería más gradual de lo esperado (3,1% en EEUU y 5,2% zona euro). El impacto en las economías emergentes será algo más heterogéneo, previsiblemente menor en China y otras economías asiáticas, pero especialmente intenso en América Latina y parte de África. Algunas de estas economías pueden tener dificultades para acceder a financiación externa, derivadas de la caída de la demanda y, por tanto, del precio de los productos que exportan (en particular petróleo y materias primas), así como menores entradas de turistas y remesas de emigrantes. </a:t>
            </a:r>
            <a:endParaRPr lang="es-ES" sz="1200" dirty="0">
              <a:solidFill>
                <a:schemeClr val="tx1">
                  <a:lumMod val="75000"/>
                  <a:lumOff val="25000"/>
                </a:schemeClr>
              </a:solidFill>
              <a:latin typeface="Verdana Pro" panose="020B0604030504040204" pitchFamily="34" charset="0"/>
            </a:endParaRPr>
          </a:p>
          <a:p>
            <a:pPr marL="342900" indent="-342900" algn="just">
              <a:lnSpc>
                <a:spcPct val="125000"/>
              </a:lnSpc>
              <a:buFont typeface="Symbol" panose="05050102010706020507" pitchFamily="18" charset="2"/>
              <a:buChar char=""/>
            </a:pPr>
            <a:endParaRPr lang="es-ES_tradnl" sz="1200" dirty="0">
              <a:solidFill>
                <a:schemeClr val="tx1">
                  <a:lumMod val="75000"/>
                  <a:lumOff val="25000"/>
                </a:schemeClr>
              </a:solidFill>
              <a:latin typeface="Verdana Pro" panose="020B0604030504040204" pitchFamily="34" charset="0"/>
            </a:endParaRPr>
          </a:p>
        </p:txBody>
      </p:sp>
      <p:sp>
        <p:nvSpPr>
          <p:cNvPr id="6" name="Rectángulo 5">
            <a:extLst>
              <a:ext uri="{FF2B5EF4-FFF2-40B4-BE49-F238E27FC236}">
                <a16:creationId xmlns:a16="http://schemas.microsoft.com/office/drawing/2014/main" id="{6613435C-99AF-4FFA-91CF-5A50060D3D67}"/>
              </a:ext>
            </a:extLst>
          </p:cNvPr>
          <p:cNvSpPr/>
          <p:nvPr/>
        </p:nvSpPr>
        <p:spPr>
          <a:xfrm>
            <a:off x="343001" y="4072298"/>
            <a:ext cx="6211242" cy="2000932"/>
          </a:xfrm>
          <a:prstGeom prst="rect">
            <a:avLst/>
          </a:prstGeom>
        </p:spPr>
        <p:txBody>
          <a:bodyPr wrap="square">
            <a:spAutoFit/>
          </a:bodyPr>
          <a:lstStyle/>
          <a:p>
            <a:pPr marL="914400" algn="just">
              <a:lnSpc>
                <a:spcPct val="125000"/>
              </a:lnSpc>
              <a:spcAft>
                <a:spcPts val="0"/>
              </a:spcAft>
            </a:pPr>
            <a:endParaRPr lang="es-ES" sz="1200" dirty="0">
              <a:latin typeface="Verdana" panose="020B0604030504040204" pitchFamily="34" charset="0"/>
              <a:ea typeface="Verdana" panose="020B0604030504040204" pitchFamily="34" charset="0"/>
            </a:endParaRPr>
          </a:p>
          <a:p>
            <a:pPr marL="342900" lvl="0" indent="-342900" algn="just">
              <a:lnSpc>
                <a:spcPct val="115000"/>
              </a:lnSpc>
              <a:spcAft>
                <a:spcPts val="800"/>
              </a:spcAft>
              <a:buFont typeface="Symbol" panose="05050102010706020507" pitchFamily="18" charset="2"/>
              <a:buChar char=""/>
            </a:pPr>
            <a:r>
              <a:rPr lang="es-ES_tradnl" sz="1200" dirty="0">
                <a:solidFill>
                  <a:schemeClr val="tx1">
                    <a:lumMod val="75000"/>
                    <a:lumOff val="25000"/>
                  </a:schemeClr>
                </a:solidFill>
                <a:latin typeface="Verdana Pro" panose="020B0604030504040204" pitchFamily="34" charset="0"/>
              </a:rPr>
              <a:t>Desde el punto de vista sectorial, el impacto está siendo asimétrico desde los dos extremos: sectores que resultaron completamente paralizados como HORECA o la actividad ferial, cuya recuperación será lenta, a otros donde la demanda creció exponencialmente, como son cierto tipo de productos médicos o los servicios de tecnologías de la información, cuya oferta y demanda van adaptándose según se avanza hacia la normalidad. La crisis claramente consolida una tendencia a favor de </a:t>
            </a:r>
            <a:r>
              <a:rPr lang="es-ES_tradnl" sz="1200" b="1" dirty="0">
                <a:solidFill>
                  <a:schemeClr val="tx1">
                    <a:lumMod val="75000"/>
                    <a:lumOff val="25000"/>
                  </a:schemeClr>
                </a:solidFill>
                <a:latin typeface="Verdana Pro" panose="020B0604030504040204" pitchFamily="34" charset="0"/>
              </a:rPr>
              <a:t>la digitalización y la omnipresencia de la tecnología.</a:t>
            </a:r>
            <a:endParaRPr lang="es-ES" sz="1200" b="1" dirty="0">
              <a:solidFill>
                <a:schemeClr val="tx1">
                  <a:lumMod val="75000"/>
                  <a:lumOff val="25000"/>
                </a:schemeClr>
              </a:solidFill>
              <a:latin typeface="Verdana Pro" panose="020B0604030504040204" pitchFamily="34" charset="0"/>
            </a:endParaRPr>
          </a:p>
        </p:txBody>
      </p:sp>
      <p:sp>
        <p:nvSpPr>
          <p:cNvPr id="14" name="Rectángulo 13">
            <a:extLst>
              <a:ext uri="{FF2B5EF4-FFF2-40B4-BE49-F238E27FC236}">
                <a16:creationId xmlns:a16="http://schemas.microsoft.com/office/drawing/2014/main" id="{298E2626-126B-4DCE-A833-58740BC16BFC}"/>
              </a:ext>
            </a:extLst>
          </p:cNvPr>
          <p:cNvSpPr/>
          <p:nvPr/>
        </p:nvSpPr>
        <p:spPr>
          <a:xfrm>
            <a:off x="343001" y="6026556"/>
            <a:ext cx="6211242" cy="2128275"/>
          </a:xfrm>
          <a:prstGeom prst="rect">
            <a:avLst/>
          </a:prstGeom>
        </p:spPr>
        <p:txBody>
          <a:bodyPr wrap="square">
            <a:spAutoFit/>
          </a:bodyPr>
          <a:lstStyle/>
          <a:p>
            <a:pPr marL="914400" algn="just">
              <a:lnSpc>
                <a:spcPct val="125000"/>
              </a:lnSpc>
              <a:spcAft>
                <a:spcPts val="0"/>
              </a:spcAft>
            </a:pPr>
            <a:endParaRPr lang="es-ES" sz="1200" dirty="0">
              <a:latin typeface="Verdana" panose="020B0604030504040204" pitchFamily="34" charset="0"/>
              <a:ea typeface="Verdana" panose="020B0604030504040204" pitchFamily="34" charset="0"/>
            </a:endParaRPr>
          </a:p>
          <a:p>
            <a:pPr marL="342900" lvl="0" indent="-342900" algn="just">
              <a:lnSpc>
                <a:spcPct val="115000"/>
              </a:lnSpc>
              <a:spcAft>
                <a:spcPts val="800"/>
              </a:spcAft>
              <a:buFont typeface="Symbol" panose="05050102010706020507" pitchFamily="18" charset="2"/>
              <a:buChar char=""/>
            </a:pPr>
            <a:r>
              <a:rPr lang="es-ES_tradnl" sz="1200" dirty="0">
                <a:solidFill>
                  <a:schemeClr val="tx1">
                    <a:lumMod val="75000"/>
                    <a:lumOff val="25000"/>
                  </a:schemeClr>
                </a:solidFill>
                <a:latin typeface="Verdana Pro" panose="020B0604030504040204" pitchFamily="34" charset="0"/>
              </a:rPr>
              <a:t>El comercio mundial es sin duda uno de los principales damnificados en esta crisis. Se espera que la crisis provoque una caída de los </a:t>
            </a:r>
            <a:r>
              <a:rPr lang="es-ES_tradnl" sz="1200" b="1" dirty="0">
                <a:solidFill>
                  <a:schemeClr val="tx1">
                    <a:lumMod val="75000"/>
                    <a:lumOff val="25000"/>
                  </a:schemeClr>
                </a:solidFill>
                <a:latin typeface="Verdana Pro" panose="020B0604030504040204" pitchFamily="34" charset="0"/>
              </a:rPr>
              <a:t>flujos globales de comercio </a:t>
            </a:r>
            <a:r>
              <a:rPr lang="es-ES_tradnl" sz="1200" dirty="0">
                <a:solidFill>
                  <a:schemeClr val="tx1">
                    <a:lumMod val="75000"/>
                    <a:lumOff val="25000"/>
                  </a:schemeClr>
                </a:solidFill>
                <a:latin typeface="Verdana Pro" panose="020B0604030504040204" pitchFamily="34" charset="0"/>
              </a:rPr>
              <a:t>más intensa que la caída del PIB, como ya ocurriera en 2009. Según el FMI (octubre 2020), el volumen del comercio internacional de bienes y servicios podría contraerse un 10,4% en 2020 (también -10,4% en la crisis de 2009). Para el comercio de mercancías, la OMC prevé una reducción en volumen del 9,2% (octubre de 2020), y un rebote del 7,2% para 2021</a:t>
            </a:r>
            <a:r>
              <a:rPr lang="es-ES_tradnl" sz="1800" dirty="0">
                <a:effectLst/>
                <a:latin typeface="Arial" panose="020B0604020202020204" pitchFamily="34" charset="0"/>
                <a:ea typeface="Calibri" panose="020F0502020204030204" pitchFamily="34" charset="0"/>
              </a:rPr>
              <a:t>. </a:t>
            </a:r>
            <a:endParaRPr lang="es-ES" sz="1800" dirty="0">
              <a:effectLst/>
              <a:latin typeface="Times New Roman" panose="02020603050405020304" pitchFamily="18" charset="0"/>
              <a:ea typeface="Times New Roman" panose="02020603050405020304" pitchFamily="18" charset="0"/>
            </a:endParaRPr>
          </a:p>
        </p:txBody>
      </p:sp>
      <p:sp>
        <p:nvSpPr>
          <p:cNvPr id="17" name="CuadroTexto 16">
            <a:extLst>
              <a:ext uri="{FF2B5EF4-FFF2-40B4-BE49-F238E27FC236}">
                <a16:creationId xmlns:a16="http://schemas.microsoft.com/office/drawing/2014/main" id="{7A89E055-35D5-4CE6-81C4-4CC343F3ACB6}"/>
              </a:ext>
            </a:extLst>
          </p:cNvPr>
          <p:cNvSpPr txBox="1"/>
          <p:nvPr/>
        </p:nvSpPr>
        <p:spPr>
          <a:xfrm>
            <a:off x="6421130" y="9659414"/>
            <a:ext cx="374475" cy="184666"/>
          </a:xfrm>
          <a:prstGeom prst="rect">
            <a:avLst/>
          </a:prstGeom>
          <a:noFill/>
        </p:spPr>
        <p:txBody>
          <a:bodyPr wrap="square" rtlCol="0">
            <a:spAutoFit/>
          </a:bodyPr>
          <a:lstStyle/>
          <a:p>
            <a:pPr algn="r"/>
            <a:r>
              <a:rPr lang="es-ES" sz="600" dirty="0"/>
              <a:t>4</a:t>
            </a:r>
          </a:p>
        </p:txBody>
      </p:sp>
    </p:spTree>
    <p:extLst>
      <p:ext uri="{BB962C8B-B14F-4D97-AF65-F5344CB8AC3E}">
        <p14:creationId xmlns:p14="http://schemas.microsoft.com/office/powerpoint/2010/main" val="2175652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a:solidFill>
                  <a:srgbClr val="003A3C"/>
                </a:solidFill>
                <a:latin typeface="Verdana Pro" panose="020B0604030504040204" pitchFamily="34" charset="0"/>
                <a:cs typeface="Kartika" panose="020B0502040204020203" pitchFamily="18" charset="0"/>
              </a:rPr>
              <a:t>Plan 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14" name="Rectángulo 13">
            <a:extLst>
              <a:ext uri="{FF2B5EF4-FFF2-40B4-BE49-F238E27FC236}">
                <a16:creationId xmlns:a16="http://schemas.microsoft.com/office/drawing/2014/main" id="{298E2626-126B-4DCE-A833-58740BC16BFC}"/>
              </a:ext>
            </a:extLst>
          </p:cNvPr>
          <p:cNvSpPr/>
          <p:nvPr/>
        </p:nvSpPr>
        <p:spPr>
          <a:xfrm>
            <a:off x="343001" y="1254150"/>
            <a:ext cx="6211242" cy="2425664"/>
          </a:xfrm>
          <a:prstGeom prst="rect">
            <a:avLst/>
          </a:prstGeom>
        </p:spPr>
        <p:txBody>
          <a:bodyPr wrap="square">
            <a:spAutoFit/>
          </a:bodyPr>
          <a:lstStyle/>
          <a:p>
            <a:pPr marL="914400" algn="just">
              <a:lnSpc>
                <a:spcPct val="125000"/>
              </a:lnSpc>
              <a:spcAft>
                <a:spcPts val="0"/>
              </a:spcAft>
            </a:pPr>
            <a:endParaRPr lang="es-ES" sz="1200" dirty="0">
              <a:latin typeface="Verdana Pro" panose="020B0604030504040204" pitchFamily="34" charset="0"/>
              <a:ea typeface="Verdana" panose="020B0604030504040204" pitchFamily="34" charset="0"/>
            </a:endParaRPr>
          </a:p>
          <a:p>
            <a:pPr marL="342900" lvl="0" indent="-342900" algn="just">
              <a:lnSpc>
                <a:spcPct val="115000"/>
              </a:lnSpc>
              <a:buFont typeface="Symbol" panose="05050102010706020507" pitchFamily="18" charset="2"/>
              <a:buChar char=""/>
            </a:pPr>
            <a:r>
              <a:rPr lang="es-ES" sz="1200" dirty="0">
                <a:effectLst/>
                <a:latin typeface="Verdana Pro" panose="020B0604030504040204" pitchFamily="34" charset="0"/>
                <a:ea typeface="Calibri" panose="020F0502020204030204" pitchFamily="34" charset="0"/>
              </a:rPr>
              <a:t>La reactivación del comercio y la inversión directa deberían ser factores dinamizadores de la recuperación, tal como ocurrió tras la recesión de 2009. Sería más necesario que nunca un nuevo impulso al enfoque multilateral y la retirada de las medidas proteccionistas de los últimos años. Sin embargo, a la vista de los acontecimientos recientes, parece más probable que se agudice la tendencia creciente a medidas proteccionistas y se avive el nacionalismo económico, imponiendo </a:t>
            </a:r>
            <a:r>
              <a:rPr lang="es-ES" sz="1200" b="1" dirty="0">
                <a:effectLst/>
                <a:latin typeface="Verdana Pro" panose="020B0604030504040204" pitchFamily="34" charset="0"/>
                <a:ea typeface="Calibri" panose="020F0502020204030204" pitchFamily="34" charset="0"/>
              </a:rPr>
              <a:t>nuevas barreras al comercio, a la inversión</a:t>
            </a:r>
            <a:r>
              <a:rPr lang="es-ES" sz="1100" baseline="30000" dirty="0">
                <a:effectLst/>
                <a:latin typeface="Verdana Pro" panose="020B0604030504040204" pitchFamily="34" charset="0"/>
                <a:ea typeface="Calibri" panose="020F0502020204030204" pitchFamily="34" charset="0"/>
              </a:rPr>
              <a:t>1</a:t>
            </a:r>
            <a:r>
              <a:rPr lang="es-ES" sz="1200" dirty="0">
                <a:effectLst/>
                <a:latin typeface="Verdana Pro" panose="020B0604030504040204" pitchFamily="34" charset="0"/>
                <a:ea typeface="Calibri" panose="020F0502020204030204" pitchFamily="34" charset="0"/>
              </a:rPr>
              <a:t> </a:t>
            </a:r>
            <a:r>
              <a:rPr lang="es-ES" sz="1200" b="1" dirty="0">
                <a:effectLst/>
                <a:latin typeface="Verdana Pro" panose="020B0604030504040204" pitchFamily="34" charset="0"/>
                <a:ea typeface="Calibri" panose="020F0502020204030204" pitchFamily="34" charset="0"/>
              </a:rPr>
              <a:t>y al movimiento de personas y profesionales </a:t>
            </a:r>
            <a:r>
              <a:rPr lang="es-ES" sz="1200" dirty="0">
                <a:effectLst/>
                <a:latin typeface="Verdana Pro" panose="020B0604030504040204" pitchFamily="34" charset="0"/>
                <a:ea typeface="Calibri" panose="020F0502020204030204" pitchFamily="34" charset="0"/>
              </a:rPr>
              <a:t>de forma unilateral y fomentando la repatriación de la inversión exterior. </a:t>
            </a:r>
            <a:endParaRPr lang="es-ES" sz="1200" dirty="0">
              <a:effectLst/>
              <a:latin typeface="Verdana Pro" panose="020B0604030504040204" pitchFamily="34" charset="0"/>
              <a:ea typeface="Times New Roman" panose="02020603050405020304" pitchFamily="18" charset="0"/>
            </a:endParaRPr>
          </a:p>
        </p:txBody>
      </p:sp>
      <p:sp>
        <p:nvSpPr>
          <p:cNvPr id="9" name="CuadroTexto 8">
            <a:extLst>
              <a:ext uri="{FF2B5EF4-FFF2-40B4-BE49-F238E27FC236}">
                <a16:creationId xmlns:a16="http://schemas.microsoft.com/office/drawing/2014/main" id="{39F536CC-63DA-46C1-91EB-250687996891}"/>
              </a:ext>
            </a:extLst>
          </p:cNvPr>
          <p:cNvSpPr txBox="1"/>
          <p:nvPr/>
        </p:nvSpPr>
        <p:spPr>
          <a:xfrm>
            <a:off x="192388" y="9046014"/>
            <a:ext cx="6361855" cy="784830"/>
          </a:xfrm>
          <a:prstGeom prst="rect">
            <a:avLst/>
          </a:prstGeom>
          <a:noFill/>
        </p:spPr>
        <p:txBody>
          <a:bodyPr wrap="square">
            <a:spAutoFit/>
          </a:bodyPr>
          <a:lstStyle/>
          <a:p>
            <a:pPr algn="just"/>
            <a:r>
              <a:rPr lang="es-ES_tradnl" sz="900" baseline="30000" dirty="0">
                <a:effectLst/>
                <a:latin typeface="Verdana Pro" panose="020B0604030504040204" pitchFamily="34" charset="0"/>
                <a:ea typeface="Times New Roman" panose="02020603050405020304" pitchFamily="18" charset="0"/>
              </a:rPr>
              <a:t>1</a:t>
            </a:r>
            <a:r>
              <a:rPr lang="es-ES_tradnl" sz="900" dirty="0">
                <a:effectLst/>
                <a:latin typeface="Verdana Pro" panose="020B0604030504040204" pitchFamily="34" charset="0"/>
                <a:ea typeface="Times New Roman" panose="02020603050405020304" pitchFamily="18" charset="0"/>
              </a:rPr>
              <a:t> Así, según un informe publicado por la OMC el 24/04, 80 países y territorios aduaneros distintos habían establecido prohibiciones o restricciones a la exportación a raíz de la pandemia COVID-19 de productos sanitarios. Si bien la mayoría habían sido descritas con carácter temporal, solo 39 habían presentado información sobre estas nuevas medidas en consonancia con las normas de la OMC en materia de restricciones cuantitativas.</a:t>
            </a:r>
            <a:endParaRPr lang="es-ES" sz="900" dirty="0">
              <a:effectLst/>
              <a:latin typeface="Verdana Pro" panose="020B0604030504040204" pitchFamily="34" charset="0"/>
              <a:ea typeface="Times New Roman" panose="02020603050405020304" pitchFamily="18" charset="0"/>
            </a:endParaRPr>
          </a:p>
        </p:txBody>
      </p:sp>
      <p:cxnSp>
        <p:nvCxnSpPr>
          <p:cNvPr id="5" name="Conector recto 4">
            <a:extLst>
              <a:ext uri="{FF2B5EF4-FFF2-40B4-BE49-F238E27FC236}">
                <a16:creationId xmlns:a16="http://schemas.microsoft.com/office/drawing/2014/main" id="{D4257BA9-AEF1-4260-ABE9-B881BC29A462}"/>
              </a:ext>
            </a:extLst>
          </p:cNvPr>
          <p:cNvCxnSpPr/>
          <p:nvPr/>
        </p:nvCxnSpPr>
        <p:spPr>
          <a:xfrm>
            <a:off x="246962" y="8968636"/>
            <a:ext cx="2613141" cy="0"/>
          </a:xfrm>
          <a:prstGeom prst="line">
            <a:avLst/>
          </a:prstGeom>
        </p:spPr>
        <p:style>
          <a:lnRef idx="1">
            <a:schemeClr val="accent3"/>
          </a:lnRef>
          <a:fillRef idx="0">
            <a:schemeClr val="accent3"/>
          </a:fillRef>
          <a:effectRef idx="0">
            <a:schemeClr val="accent3"/>
          </a:effectRef>
          <a:fontRef idx="minor">
            <a:schemeClr val="tx1"/>
          </a:fontRef>
        </p:style>
      </p:cxnSp>
      <p:sp>
        <p:nvSpPr>
          <p:cNvPr id="15" name="CuadroTexto 14">
            <a:extLst>
              <a:ext uri="{FF2B5EF4-FFF2-40B4-BE49-F238E27FC236}">
                <a16:creationId xmlns:a16="http://schemas.microsoft.com/office/drawing/2014/main" id="{03A264A1-C015-4898-B09A-1DA50AFFE0C5}"/>
              </a:ext>
            </a:extLst>
          </p:cNvPr>
          <p:cNvSpPr txBox="1"/>
          <p:nvPr/>
        </p:nvSpPr>
        <p:spPr>
          <a:xfrm>
            <a:off x="343001" y="3937980"/>
            <a:ext cx="5486400" cy="315407"/>
          </a:xfrm>
          <a:prstGeom prst="rect">
            <a:avLst/>
          </a:prstGeom>
          <a:noFill/>
        </p:spPr>
        <p:txBody>
          <a:bodyPr wrap="square">
            <a:spAutoFit/>
          </a:bodyPr>
          <a:lstStyle/>
          <a:p>
            <a:pPr algn="just">
              <a:lnSpc>
                <a:spcPct val="115000"/>
              </a:lnSpc>
            </a:pPr>
            <a:r>
              <a:rPr lang="es-ES_tradnl" sz="1400" b="1" u="sng" dirty="0">
                <a:effectLst/>
                <a:latin typeface="Verdana Pro" panose="020B0604030504040204" pitchFamily="34" charset="0"/>
                <a:ea typeface="Times New Roman" panose="02020603050405020304" pitchFamily="18" charset="0"/>
              </a:rPr>
              <a:t>Impacto sobre el comercio exterior español</a:t>
            </a:r>
            <a:endParaRPr lang="es-ES" sz="1400" dirty="0">
              <a:effectLst/>
              <a:latin typeface="Verdana Pro" panose="020B0604030504040204" pitchFamily="34" charset="0"/>
              <a:ea typeface="Times New Roman" panose="02020603050405020304" pitchFamily="18" charset="0"/>
            </a:endParaRPr>
          </a:p>
        </p:txBody>
      </p:sp>
      <p:sp>
        <p:nvSpPr>
          <p:cNvPr id="16" name="CuadroTexto 15">
            <a:extLst>
              <a:ext uri="{FF2B5EF4-FFF2-40B4-BE49-F238E27FC236}">
                <a16:creationId xmlns:a16="http://schemas.microsoft.com/office/drawing/2014/main" id="{6330142F-EFE1-49CE-8608-52494315CACC}"/>
              </a:ext>
            </a:extLst>
          </p:cNvPr>
          <p:cNvSpPr txBox="1"/>
          <p:nvPr/>
        </p:nvSpPr>
        <p:spPr>
          <a:xfrm>
            <a:off x="343000" y="4479685"/>
            <a:ext cx="6211241" cy="3907736"/>
          </a:xfrm>
          <a:prstGeom prst="rect">
            <a:avLst/>
          </a:prstGeom>
          <a:noFill/>
        </p:spPr>
        <p:txBody>
          <a:bodyPr wrap="square">
            <a:spAutoFit/>
          </a:bodyPr>
          <a:lstStyle/>
          <a:p>
            <a:pPr marL="342900" lvl="0" indent="-342900" algn="just">
              <a:lnSpc>
                <a:spcPct val="115000"/>
              </a:lnSpc>
              <a:spcAft>
                <a:spcPts val="800"/>
              </a:spcAft>
              <a:buFont typeface="Symbol" panose="05050102010706020507" pitchFamily="18" charset="2"/>
              <a:buChar char=""/>
            </a:pPr>
            <a:r>
              <a:rPr lang="es-ES_tradnl" sz="1200" dirty="0">
                <a:effectLst/>
                <a:latin typeface="Verdana Pro" panose="020B0604030504040204" pitchFamily="34" charset="0"/>
                <a:ea typeface="Calibri" panose="020F0502020204030204" pitchFamily="34" charset="0"/>
              </a:rPr>
              <a:t>El impacto de la crisis en España será intenso (según el FMI, caída del PIB del -12,8% en 2020 y crecimiento del 7,2% en 2021; según el Escenario Macroeconómico del Gobierno (octubre 2020) -11,2% en 2020 y en 2021, 7,2% en el escenario inercial y 9,8% en el escenario con medidas económicas). </a:t>
            </a:r>
            <a:r>
              <a:rPr lang="es-ES_tradnl" sz="1200" dirty="0">
                <a:effectLst/>
                <a:latin typeface="Verdana Pro" panose="020B0604030504040204" pitchFamily="34" charset="0"/>
                <a:ea typeface="Times New Roman" panose="02020603050405020304" pitchFamily="18" charset="0"/>
              </a:rPr>
              <a:t>El Plan Presupuestario 2021 contempla que, una vez finalizado el Estado de Alarma e iniciada la etapa de convivencia con el virus a finales de junio, el pulso económico ha continuado recuperándose de forma progresiva en el tercer trimestre del año, registrándose un incremento del PIB </a:t>
            </a:r>
            <a:r>
              <a:rPr lang="es-ES_tradnl" sz="1200" dirty="0" err="1">
                <a:effectLst/>
                <a:latin typeface="Verdana Pro" panose="020B0604030504040204" pitchFamily="34" charset="0"/>
                <a:ea typeface="Times New Roman" panose="02020603050405020304" pitchFamily="18" charset="0"/>
              </a:rPr>
              <a:t>intertrimestral</a:t>
            </a:r>
            <a:r>
              <a:rPr lang="es-ES_tradnl" sz="1200" dirty="0">
                <a:effectLst/>
                <a:latin typeface="Verdana Pro" panose="020B0604030504040204" pitchFamily="34" charset="0"/>
                <a:ea typeface="Times New Roman" panose="02020603050405020304" pitchFamily="18" charset="0"/>
              </a:rPr>
              <a:t> del 16,7% según el INE, confirmando la señal de evolución en forma de V asimétrica. </a:t>
            </a:r>
          </a:p>
          <a:p>
            <a:pPr marL="342900" lvl="0" indent="-342900" algn="just">
              <a:lnSpc>
                <a:spcPct val="115000"/>
              </a:lnSpc>
              <a:spcAft>
                <a:spcPts val="800"/>
              </a:spcAft>
              <a:buFont typeface="Symbol" panose="05050102010706020507" pitchFamily="18" charset="2"/>
              <a:buChar char=""/>
            </a:pPr>
            <a:r>
              <a:rPr lang="es-ES" sz="1200" dirty="0">
                <a:latin typeface="Verdana Pro" panose="020B0604030504040204" pitchFamily="34" charset="0"/>
                <a:ea typeface="Times New Roman" panose="02020603050405020304" pitchFamily="18" charset="0"/>
              </a:rPr>
              <a:t>La contribución de la demanda nacional al crecimiento interanual del PIB en el tercer trimestre es de −7,8 puntos, 11 puntos superior a la del segundo trimestre. Por su parte, la demanda externa presenta una aportación de −0,9 puntos, 1,8 puntos más que en el trimestre anterior. </a:t>
            </a:r>
          </a:p>
          <a:p>
            <a:pPr marL="342900" lvl="0" indent="-342900" algn="just">
              <a:lnSpc>
                <a:spcPct val="115000"/>
              </a:lnSpc>
              <a:spcAft>
                <a:spcPts val="800"/>
              </a:spcAft>
              <a:buFont typeface="Symbol" panose="05050102010706020507" pitchFamily="18" charset="2"/>
              <a:buChar char=""/>
            </a:pPr>
            <a:r>
              <a:rPr lang="es-ES_tradnl" sz="1200" dirty="0">
                <a:effectLst/>
                <a:latin typeface="Verdana Pro" panose="020B0604030504040204" pitchFamily="34" charset="0"/>
                <a:ea typeface="Times New Roman" panose="02020603050405020304" pitchFamily="18" charset="0"/>
              </a:rPr>
              <a:t>La caída del comercio exterior está condicionada por el peso de las exportaciones de servicios turísticos y, en menor medida, de la automoción, dos sectores muy directamente afectados por la pandemia.</a:t>
            </a:r>
            <a:endParaRPr lang="es-ES" sz="1200" dirty="0">
              <a:effectLst/>
              <a:latin typeface="Verdana Pro" panose="020B0604030504040204" pitchFamily="34" charset="0"/>
              <a:ea typeface="Times New Roman" panose="02020603050405020304" pitchFamily="18" charset="0"/>
            </a:endParaRPr>
          </a:p>
        </p:txBody>
      </p:sp>
      <p:sp>
        <p:nvSpPr>
          <p:cNvPr id="19" name="CuadroTexto 18">
            <a:extLst>
              <a:ext uri="{FF2B5EF4-FFF2-40B4-BE49-F238E27FC236}">
                <a16:creationId xmlns:a16="http://schemas.microsoft.com/office/drawing/2014/main" id="{2DDE4B1E-C547-485A-9AC5-4DC664B0DF45}"/>
              </a:ext>
            </a:extLst>
          </p:cNvPr>
          <p:cNvSpPr txBox="1"/>
          <p:nvPr/>
        </p:nvSpPr>
        <p:spPr>
          <a:xfrm>
            <a:off x="6421130" y="9659414"/>
            <a:ext cx="374475" cy="184666"/>
          </a:xfrm>
          <a:prstGeom prst="rect">
            <a:avLst/>
          </a:prstGeom>
          <a:noFill/>
        </p:spPr>
        <p:txBody>
          <a:bodyPr wrap="square" rtlCol="0">
            <a:spAutoFit/>
          </a:bodyPr>
          <a:lstStyle/>
          <a:p>
            <a:pPr algn="r"/>
            <a:r>
              <a:rPr lang="es-ES" sz="600" dirty="0"/>
              <a:t>5</a:t>
            </a:r>
          </a:p>
        </p:txBody>
      </p:sp>
    </p:spTree>
    <p:extLst>
      <p:ext uri="{BB962C8B-B14F-4D97-AF65-F5344CB8AC3E}">
        <p14:creationId xmlns:p14="http://schemas.microsoft.com/office/powerpoint/2010/main" val="2011416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a:solidFill>
                  <a:srgbClr val="003A3C"/>
                </a:solidFill>
                <a:latin typeface="Verdana Pro" panose="020B0604030504040204" pitchFamily="34" charset="0"/>
                <a:cs typeface="Kartika" panose="020B0502040204020203" pitchFamily="18" charset="0"/>
              </a:rPr>
              <a:t>Plan 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16" name="CuadroTexto 15">
            <a:extLst>
              <a:ext uri="{FF2B5EF4-FFF2-40B4-BE49-F238E27FC236}">
                <a16:creationId xmlns:a16="http://schemas.microsoft.com/office/drawing/2014/main" id="{6330142F-EFE1-49CE-8608-52494315CACC}"/>
              </a:ext>
            </a:extLst>
          </p:cNvPr>
          <p:cNvSpPr txBox="1"/>
          <p:nvPr/>
        </p:nvSpPr>
        <p:spPr>
          <a:xfrm>
            <a:off x="290969" y="1122708"/>
            <a:ext cx="6211241" cy="8640699"/>
          </a:xfrm>
          <a:prstGeom prst="rect">
            <a:avLst/>
          </a:prstGeom>
          <a:noFill/>
        </p:spPr>
        <p:txBody>
          <a:bodyPr wrap="square">
            <a:spAutoFit/>
          </a:bodyPr>
          <a:lstStyle/>
          <a:p>
            <a:pPr marL="342900" indent="-342900" algn="just">
              <a:lnSpc>
                <a:spcPct val="115000"/>
              </a:lnSpc>
              <a:spcAft>
                <a:spcPts val="800"/>
              </a:spcAft>
              <a:buFont typeface="Symbol" panose="05050102010706020507" pitchFamily="18" charset="2"/>
              <a:buChar char=""/>
            </a:pPr>
            <a:r>
              <a:rPr lang="es-ES_tradnl" sz="1200" b="1" dirty="0">
                <a:effectLst/>
                <a:latin typeface="Verdana Pro" panose="020B0604030504040204" pitchFamily="34" charset="0"/>
                <a:ea typeface="Times New Roman" panose="02020603050405020304" pitchFamily="18" charset="0"/>
              </a:rPr>
              <a:t>Con los datos disponibles (comercio de bienes enero-agosto de 2020)</a:t>
            </a:r>
            <a:r>
              <a:rPr lang="es-ES_tradnl" sz="1200" dirty="0">
                <a:effectLst/>
                <a:latin typeface="Verdana Pro" panose="020B0604030504040204" pitchFamily="34" charset="0"/>
                <a:ea typeface="Times New Roman" panose="02020603050405020304" pitchFamily="18" charset="0"/>
              </a:rPr>
              <a:t>, ya se aprecia un fuerte impacto sobre el sector exterior español: las exportaciones de bienes se contrajeron con fuerza en marzo y con mayor intensidad en abril, suavizando su caída en mayo y, especialmente, a partir de junio (-14,5% interanual en marzo, -39,3% en abril, -34,4% en mayo, -9,2% en junio, -7,5% en julio y -9,1% en agosto), reflejando la intensidad de las medidas de confinamiento tanto en España como en muchos de nuestros principales socios comerciales. Las importaciones también cayeron incluso con mayor fuerza y su ritmo de caída se ha desacelerado en menor medida a partir de junio (-14,4% interanual en marzo, -37,2% en abril, -39,6% en mayo, -20,1% en junio, -14,7% en julio y -17,2% en agosto). Esta mayor debilidad de las importaciones contribuye a la reducción del déficit comercial.</a:t>
            </a:r>
            <a:endParaRPr lang="es-ES_tradnl" sz="1200" dirty="0">
              <a:latin typeface="Verdana Pro" panose="020B0604030504040204" pitchFamily="34"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s-ES_tradnl" sz="1200" dirty="0">
                <a:effectLst/>
                <a:latin typeface="Verdana Pro" panose="020B0604030504040204" pitchFamily="34" charset="0"/>
                <a:ea typeface="Times New Roman" panose="02020603050405020304" pitchFamily="18" charset="0"/>
              </a:rPr>
              <a:t>En el acumulado de los ocho primeros meses de 2020, las exportaciones españolas de bienes disminuyeron un -14,0% respecto al mismo periodo de 2019, mientras que las importaciones decrecieron un -18,1% interanual. </a:t>
            </a:r>
            <a:r>
              <a:rPr lang="es-ES" sz="1200" dirty="0">
                <a:effectLst/>
                <a:latin typeface="Verdana Pro" panose="020B0604030504040204" pitchFamily="34" charset="0"/>
                <a:ea typeface="Times New Roman" panose="02020603050405020304" pitchFamily="18" charset="0"/>
              </a:rPr>
              <a:t>El saldo comercial</a:t>
            </a:r>
            <a:r>
              <a:rPr lang="es-ES" sz="1200" b="1" dirty="0">
                <a:effectLst/>
                <a:latin typeface="Verdana Pro" panose="020B0604030504040204" pitchFamily="34" charset="0"/>
                <a:ea typeface="Times New Roman" panose="02020603050405020304" pitchFamily="18" charset="0"/>
              </a:rPr>
              <a:t> </a:t>
            </a:r>
            <a:r>
              <a:rPr lang="es-ES" sz="1200" dirty="0">
                <a:effectLst/>
                <a:latin typeface="Verdana Pro" panose="020B0604030504040204" pitchFamily="34" charset="0"/>
                <a:ea typeface="Times New Roman" panose="02020603050405020304" pitchFamily="18" charset="0"/>
              </a:rPr>
              <a:t>registró un déficit de 9.615,5 millones de €, un 54,6% inferior al registrado en el mismo periodo de 2019 (déficit de 21.183,2 millones de € con datos provisionales). La tasa de cobertura se situó en el 94,5%, superior en 4,4 puntos a la del mismo periodo del año pasado. </a:t>
            </a:r>
          </a:p>
          <a:p>
            <a:pPr marL="449580"/>
            <a:r>
              <a:rPr lang="es-ES" sz="1200" dirty="0">
                <a:effectLst/>
                <a:latin typeface="Verdana Pro" panose="020B0604030504040204" pitchFamily="34" charset="0"/>
                <a:ea typeface="Times New Roman" panose="02020603050405020304" pitchFamily="18" charset="0"/>
              </a:rPr>
              <a:t> </a:t>
            </a:r>
          </a:p>
          <a:p>
            <a:pPr marL="342900" lvl="0" indent="-342900" algn="just">
              <a:lnSpc>
                <a:spcPct val="115000"/>
              </a:lnSpc>
              <a:buFont typeface="Symbol" panose="05050102010706020507" pitchFamily="18" charset="2"/>
              <a:buChar char=""/>
            </a:pPr>
            <a:r>
              <a:rPr lang="es-ES_tradnl" sz="1200" dirty="0">
                <a:effectLst/>
                <a:latin typeface="Verdana Pro" panose="020B0604030504040204" pitchFamily="34" charset="0"/>
                <a:ea typeface="Times New Roman" panose="02020603050405020304" pitchFamily="18" charset="0"/>
              </a:rPr>
              <a:t>Si se observa la evolución reciente (enero-agosto) de las exportaciones de bienes en otros países, se comprueba que el impacto en España ha sido comparable al que han sufrido nuestros principales socios comerciales: ligeramente más intenso en España que en el promedio de la zona euro (-12,3%), pero algo más moderado que en Francia (-20,7%) y Reino Unido (-16,2%).</a:t>
            </a:r>
          </a:p>
          <a:p>
            <a:pPr marL="342900" lvl="0" indent="-342900" algn="just">
              <a:lnSpc>
                <a:spcPct val="115000"/>
              </a:lnSpc>
              <a:buFont typeface="Symbol" panose="05050102010706020507" pitchFamily="18" charset="2"/>
              <a:buChar char=""/>
            </a:pPr>
            <a:endParaRPr lang="es-ES_tradnl" sz="1200" dirty="0">
              <a:latin typeface="Verdana Pro" panose="020B0604030504040204" pitchFamily="34" charset="0"/>
              <a:ea typeface="Times New Roman" panose="02020603050405020304" pitchFamily="18" charset="0"/>
            </a:endParaRPr>
          </a:p>
          <a:p>
            <a:pPr marL="342900" indent="-342900" algn="just">
              <a:lnSpc>
                <a:spcPct val="115000"/>
              </a:lnSpc>
              <a:buFont typeface="Symbol" panose="05050102010706020507" pitchFamily="18" charset="2"/>
              <a:buChar char=""/>
            </a:pPr>
            <a:r>
              <a:rPr lang="es-ES_tradnl" sz="1200" dirty="0">
                <a:effectLst/>
                <a:latin typeface="Verdana Pro" panose="020B0604030504040204" pitchFamily="34" charset="0"/>
                <a:ea typeface="Times New Roman" panose="02020603050405020304" pitchFamily="18" charset="0"/>
              </a:rPr>
              <a:t>Aparte de su impacto sobre el comercio de bienes, la crisis provocada por la COVID-19 está teniendo un efecto muy severo sobre el comercio de servicios. La balanza por cuenta corriente registró un superávit de 3.453 millones de € en el acumulado enero-agosto, lo que contrasta con el superávit de 17.112 millones de € alcanzado en el mismo periodo del año anterior. El principal motivo de este deterioro es la brusca caída del superávit en turismo y viajes, que se redujo hasta los 7.742 millones de € en el acumulado del año hasta agosto, desde el superávit de 34.032 millones de € registrado en el mismo periodo del año anterior, descenso interanual de los ingresos (-73,2%) superior al de los pagos (-64,3%). </a:t>
            </a:r>
            <a:endParaRPr lang="es-ES" sz="1200" dirty="0">
              <a:effectLst/>
              <a:latin typeface="Verdana Pro" panose="020B0604030504040204" pitchFamily="34" charset="0"/>
              <a:ea typeface="Times New Roman" panose="02020603050405020304" pitchFamily="18" charset="0"/>
            </a:endParaRPr>
          </a:p>
          <a:p>
            <a:pPr marL="342900" lvl="0" indent="-342900" algn="just">
              <a:lnSpc>
                <a:spcPct val="115000"/>
              </a:lnSpc>
              <a:buFont typeface="Symbol" panose="05050102010706020507" pitchFamily="18" charset="2"/>
              <a:buChar char=""/>
            </a:pPr>
            <a:endParaRPr lang="es-ES" sz="1200" dirty="0">
              <a:effectLst/>
              <a:latin typeface="Verdana Pro" panose="020B0604030504040204" pitchFamily="34" charset="0"/>
              <a:ea typeface="Times New Roman" panose="02020603050405020304" pitchFamily="18" charset="0"/>
            </a:endParaRPr>
          </a:p>
        </p:txBody>
      </p:sp>
      <p:sp>
        <p:nvSpPr>
          <p:cNvPr id="3" name="CuadroTexto 2">
            <a:extLst>
              <a:ext uri="{FF2B5EF4-FFF2-40B4-BE49-F238E27FC236}">
                <a16:creationId xmlns:a16="http://schemas.microsoft.com/office/drawing/2014/main" id="{EA04ED1B-78F1-463F-9AB6-F0E9C16C9DE8}"/>
              </a:ext>
            </a:extLst>
          </p:cNvPr>
          <p:cNvSpPr txBox="1"/>
          <p:nvPr/>
        </p:nvSpPr>
        <p:spPr>
          <a:xfrm>
            <a:off x="6421130" y="9659414"/>
            <a:ext cx="374475" cy="184666"/>
          </a:xfrm>
          <a:prstGeom prst="rect">
            <a:avLst/>
          </a:prstGeom>
          <a:noFill/>
        </p:spPr>
        <p:txBody>
          <a:bodyPr wrap="square" rtlCol="0">
            <a:spAutoFit/>
          </a:bodyPr>
          <a:lstStyle/>
          <a:p>
            <a:pPr algn="r"/>
            <a:r>
              <a:rPr lang="es-ES" sz="600" dirty="0"/>
              <a:t>6</a:t>
            </a:r>
          </a:p>
        </p:txBody>
      </p:sp>
    </p:spTree>
    <p:extLst>
      <p:ext uri="{BB962C8B-B14F-4D97-AF65-F5344CB8AC3E}">
        <p14:creationId xmlns:p14="http://schemas.microsoft.com/office/powerpoint/2010/main" val="1737951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B7CA0C5-775A-420F-8B76-91806E23C476}"/>
              </a:ext>
            </a:extLst>
          </p:cNvPr>
          <p:cNvPicPr>
            <a:picLocks noChangeAspect="1"/>
          </p:cNvPicPr>
          <p:nvPr/>
        </p:nvPicPr>
        <p:blipFill>
          <a:blip r:embed="rId2"/>
          <a:stretch>
            <a:fillRect/>
          </a:stretch>
        </p:blipFill>
        <p:spPr>
          <a:xfrm>
            <a:off x="192388" y="251639"/>
            <a:ext cx="2141622" cy="492574"/>
          </a:xfrm>
          <a:prstGeom prst="rect">
            <a:avLst/>
          </a:prstGeom>
        </p:spPr>
      </p:pic>
      <p:sp>
        <p:nvSpPr>
          <p:cNvPr id="10" name="Rectángulo 9">
            <a:extLst>
              <a:ext uri="{FF2B5EF4-FFF2-40B4-BE49-F238E27FC236}">
                <a16:creationId xmlns:a16="http://schemas.microsoft.com/office/drawing/2014/main" id="{38194FDA-DF78-4306-AAC4-B4567699CC40}"/>
              </a:ext>
            </a:extLst>
          </p:cNvPr>
          <p:cNvSpPr/>
          <p:nvPr/>
        </p:nvSpPr>
        <p:spPr>
          <a:xfrm>
            <a:off x="1982244" y="261563"/>
            <a:ext cx="4572000" cy="492443"/>
          </a:xfrm>
          <a:prstGeom prst="rect">
            <a:avLst/>
          </a:prstGeom>
        </p:spPr>
        <p:txBody>
          <a:bodyPr wrap="square">
            <a:spAutoFit/>
          </a:bodyPr>
          <a:lstStyle/>
          <a:p>
            <a:pPr lvl="0" algn="r"/>
            <a:r>
              <a:rPr lang="es-ES_tradnl" sz="1300" b="1" dirty="0">
                <a:solidFill>
                  <a:srgbClr val="003A3C"/>
                </a:solidFill>
                <a:latin typeface="Verdana Pro" panose="020B0604030504040204" pitchFamily="34" charset="0"/>
                <a:cs typeface="Kartika" panose="020B0502040204020203" pitchFamily="18" charset="0"/>
              </a:rPr>
              <a:t>Plan de choque frente a la COVID-19</a:t>
            </a:r>
          </a:p>
          <a:p>
            <a:pPr lvl="0" algn="r"/>
            <a:r>
              <a:rPr lang="es-ES_tradnl" sz="1300" b="1" dirty="0">
                <a:solidFill>
                  <a:srgbClr val="C00000"/>
                </a:solidFill>
                <a:latin typeface="Verdana Pro" panose="020B0604030504040204" pitchFamily="34" charset="0"/>
                <a:cs typeface="Kartika" panose="020B0502040204020203" pitchFamily="18" charset="0"/>
              </a:rPr>
              <a:t>en apoyo a la internacionalización</a:t>
            </a:r>
          </a:p>
        </p:txBody>
      </p:sp>
      <p:sp>
        <p:nvSpPr>
          <p:cNvPr id="15" name="CuadroTexto 14">
            <a:extLst>
              <a:ext uri="{FF2B5EF4-FFF2-40B4-BE49-F238E27FC236}">
                <a16:creationId xmlns:a16="http://schemas.microsoft.com/office/drawing/2014/main" id="{03A264A1-C015-4898-B09A-1DA50AFFE0C5}"/>
              </a:ext>
            </a:extLst>
          </p:cNvPr>
          <p:cNvSpPr txBox="1"/>
          <p:nvPr/>
        </p:nvSpPr>
        <p:spPr>
          <a:xfrm>
            <a:off x="343003" y="1247146"/>
            <a:ext cx="5486400" cy="315407"/>
          </a:xfrm>
          <a:prstGeom prst="rect">
            <a:avLst/>
          </a:prstGeom>
          <a:noFill/>
        </p:spPr>
        <p:txBody>
          <a:bodyPr wrap="square">
            <a:spAutoFit/>
          </a:bodyPr>
          <a:lstStyle/>
          <a:p>
            <a:pPr algn="just">
              <a:lnSpc>
                <a:spcPct val="115000"/>
              </a:lnSpc>
            </a:pPr>
            <a:r>
              <a:rPr lang="es-ES_tradnl" sz="1400" b="1" u="sng" dirty="0">
                <a:effectLst/>
                <a:latin typeface="Verdana Pro" panose="020B0604030504040204" pitchFamily="34" charset="0"/>
                <a:ea typeface="Times New Roman" panose="02020603050405020304" pitchFamily="18" charset="0"/>
              </a:rPr>
              <a:t>Expectativas de los exportadores españoles</a:t>
            </a:r>
            <a:endParaRPr lang="es-ES" sz="1400" dirty="0">
              <a:effectLst/>
              <a:latin typeface="Verdana Pro" panose="020B0604030504040204" pitchFamily="34" charset="0"/>
              <a:ea typeface="Times New Roman" panose="02020603050405020304" pitchFamily="18" charset="0"/>
            </a:endParaRPr>
          </a:p>
        </p:txBody>
      </p:sp>
      <p:sp>
        <p:nvSpPr>
          <p:cNvPr id="11" name="CuadroTexto 10">
            <a:extLst>
              <a:ext uri="{FF2B5EF4-FFF2-40B4-BE49-F238E27FC236}">
                <a16:creationId xmlns:a16="http://schemas.microsoft.com/office/drawing/2014/main" id="{745F1357-13E5-4DC3-A1EB-BBB03431E421}"/>
              </a:ext>
            </a:extLst>
          </p:cNvPr>
          <p:cNvSpPr txBox="1"/>
          <p:nvPr/>
        </p:nvSpPr>
        <p:spPr>
          <a:xfrm>
            <a:off x="343003" y="1751124"/>
            <a:ext cx="6211241" cy="941796"/>
          </a:xfrm>
          <a:prstGeom prst="rect">
            <a:avLst/>
          </a:prstGeom>
          <a:noFill/>
        </p:spPr>
        <p:txBody>
          <a:bodyPr wrap="square">
            <a:spAutoFit/>
          </a:bodyPr>
          <a:lstStyle/>
          <a:p>
            <a:pPr algn="just">
              <a:lnSpc>
                <a:spcPct val="115000"/>
              </a:lnSpc>
            </a:pPr>
            <a:r>
              <a:rPr lang="es-ES_tradnl" sz="1200" dirty="0">
                <a:effectLst/>
                <a:latin typeface="Verdana Pro" panose="020B0604030504040204" pitchFamily="34" charset="0"/>
                <a:ea typeface="Times New Roman" panose="02020603050405020304" pitchFamily="18" charset="0"/>
              </a:rPr>
              <a:t>En una encuesta realizada a una muestra representativa de los exportadores regulares entre mayo y junio de 2020 -en el marco de la </a:t>
            </a:r>
            <a:r>
              <a:rPr lang="es-ES_tradnl" sz="1200" b="1" u="none" strike="noStrike" dirty="0">
                <a:solidFill>
                  <a:srgbClr val="C00000"/>
                </a:solidFill>
                <a:effectLst/>
                <a:latin typeface="Verdana Pro" panose="020B0604030504040204" pitchFamily="34" charset="0"/>
                <a:ea typeface="Times New Roman" panose="02020603050405020304" pitchFamily="18" charset="0"/>
                <a:hlinkClick r:id="rId3"/>
              </a:rPr>
              <a:t>Encuesta de Coyuntura de la Exportación</a:t>
            </a:r>
            <a:r>
              <a:rPr lang="es-ES_tradnl" sz="1200" dirty="0">
                <a:effectLst/>
                <a:latin typeface="Verdana Pro" panose="020B0604030504040204" pitchFamily="34" charset="0"/>
                <a:ea typeface="Times New Roman" panose="02020603050405020304" pitchFamily="18" charset="0"/>
              </a:rPr>
              <a:t>-, algunos de los principales resultados obtenidos sobre el impacto de la crisis han sido los siguientes:</a:t>
            </a:r>
            <a:endParaRPr lang="es-ES" sz="1200" dirty="0">
              <a:effectLst/>
              <a:latin typeface="Verdana Pro" panose="020B0604030504040204" pitchFamily="34" charset="0"/>
              <a:ea typeface="Times New Roman" panose="02020603050405020304" pitchFamily="18" charset="0"/>
            </a:endParaRPr>
          </a:p>
        </p:txBody>
      </p:sp>
      <p:sp>
        <p:nvSpPr>
          <p:cNvPr id="12" name="CuadroTexto 11">
            <a:extLst>
              <a:ext uri="{FF2B5EF4-FFF2-40B4-BE49-F238E27FC236}">
                <a16:creationId xmlns:a16="http://schemas.microsoft.com/office/drawing/2014/main" id="{85611356-E2EA-46C9-AEC1-B2308B921AD5}"/>
              </a:ext>
            </a:extLst>
          </p:cNvPr>
          <p:cNvSpPr txBox="1"/>
          <p:nvPr/>
        </p:nvSpPr>
        <p:spPr>
          <a:xfrm>
            <a:off x="192388" y="2600697"/>
            <a:ext cx="6361856" cy="6866880"/>
          </a:xfrm>
          <a:prstGeom prst="rect">
            <a:avLst/>
          </a:prstGeom>
          <a:noFill/>
        </p:spPr>
        <p:txBody>
          <a:bodyPr wrap="square">
            <a:spAutoFit/>
          </a:bodyPr>
          <a:lstStyle/>
          <a:p>
            <a:pPr algn="just">
              <a:lnSpc>
                <a:spcPct val="115000"/>
              </a:lnSpc>
            </a:pP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342900" lvl="0" indent="-342900" algn="just">
              <a:lnSpc>
                <a:spcPct val="115000"/>
              </a:lnSpc>
              <a:buFont typeface="Symbol" panose="05050102010706020507" pitchFamily="18" charset="2"/>
              <a:buChar char=""/>
              <a:tabLst>
                <a:tab pos="457200" algn="l"/>
              </a:tabLst>
            </a:pPr>
            <a:r>
              <a:rPr lang="es-ES_tradnl" sz="1200" dirty="0">
                <a:effectLst/>
                <a:latin typeface="Verdana Pro" panose="020B0604030504040204" pitchFamily="34" charset="0"/>
                <a:ea typeface="Times New Roman" panose="02020603050405020304" pitchFamily="18" charset="0"/>
              </a:rPr>
              <a:t>Casi el 60% de las empresas que exportan regularmente han sufrido un descenso superior al 20% en la cartera de pedidos de exportación. Este impacto ha sido muy heterogéneo: mientras que un 35% de las empresas ha tenido caídas de más del 50%, otro 23% han mantenido o incrementado sus exportaciones. Por sectores, el más perjudicado ha sido el del automóvil y el menos afectado el de alimentación. </a:t>
            </a:r>
            <a:endParaRPr lang="es-ES" sz="1200" dirty="0">
              <a:effectLst/>
              <a:latin typeface="Verdana Pro" panose="020B0604030504040204" pitchFamily="34" charset="0"/>
              <a:ea typeface="Times New Roman" panose="02020603050405020304" pitchFamily="18" charset="0"/>
            </a:endParaRPr>
          </a:p>
          <a:p>
            <a:pPr marL="457200" algn="just">
              <a:lnSpc>
                <a:spcPct val="115000"/>
              </a:lnSpc>
            </a:pPr>
            <a:r>
              <a:rPr lang="es-ES_tradnl" sz="1200" dirty="0">
                <a:effectLst/>
                <a:latin typeface="Verdana Pro" panose="020B0604030504040204" pitchFamily="34" charset="0"/>
                <a:ea typeface="Times New Roman" panose="02020603050405020304" pitchFamily="18" charset="0"/>
              </a:rPr>
              <a:t> </a:t>
            </a:r>
            <a:endParaRPr lang="es-ES" sz="1200" dirty="0">
              <a:effectLst/>
              <a:latin typeface="Verdana Pro" panose="020B0604030504040204" pitchFamily="34" charset="0"/>
              <a:ea typeface="Times New Roman" panose="02020603050405020304" pitchFamily="18" charset="0"/>
            </a:endParaRPr>
          </a:p>
          <a:p>
            <a:pPr marL="342900" lvl="0" indent="-342900" algn="just">
              <a:lnSpc>
                <a:spcPct val="115000"/>
              </a:lnSpc>
              <a:buFont typeface="Symbol" panose="05050102010706020507" pitchFamily="18" charset="2"/>
              <a:buChar char=""/>
              <a:tabLst>
                <a:tab pos="457200" algn="l"/>
              </a:tabLst>
            </a:pPr>
            <a:r>
              <a:rPr lang="es-ES_tradnl" sz="1200" dirty="0">
                <a:effectLst/>
                <a:latin typeface="Verdana Pro" panose="020B0604030504040204" pitchFamily="34" charset="0"/>
                <a:ea typeface="Times New Roman" panose="02020603050405020304" pitchFamily="18" charset="0"/>
              </a:rPr>
              <a:t>El 60% de las empresas ha mantenido estable la plantilla dedicada a tareas de exportación.</a:t>
            </a:r>
            <a:endParaRPr lang="es-ES" sz="1200" dirty="0">
              <a:effectLst/>
              <a:latin typeface="Verdana Pro" panose="020B0604030504040204" pitchFamily="34" charset="0"/>
              <a:ea typeface="Times New Roman" panose="02020603050405020304" pitchFamily="18" charset="0"/>
            </a:endParaRPr>
          </a:p>
          <a:p>
            <a:pPr marL="449580" algn="just">
              <a:lnSpc>
                <a:spcPct val="115000"/>
              </a:lnSpc>
            </a:pPr>
            <a:r>
              <a:rPr lang="es-ES" sz="1200" dirty="0">
                <a:effectLst/>
                <a:latin typeface="Verdana Pro" panose="020B0604030504040204" pitchFamily="34" charset="0"/>
                <a:ea typeface="Times New Roman" panose="02020603050405020304" pitchFamily="18" charset="0"/>
              </a:rPr>
              <a:t> </a:t>
            </a:r>
          </a:p>
          <a:p>
            <a:pPr marL="342900" lvl="0" indent="-342900" algn="just">
              <a:lnSpc>
                <a:spcPct val="115000"/>
              </a:lnSpc>
              <a:buFont typeface="Symbol" panose="05050102010706020507" pitchFamily="18" charset="2"/>
              <a:buChar char=""/>
              <a:tabLst>
                <a:tab pos="457200" algn="l"/>
              </a:tabLst>
            </a:pPr>
            <a:r>
              <a:rPr lang="es-ES_tradnl" sz="1200" dirty="0">
                <a:effectLst/>
                <a:latin typeface="Verdana Pro" panose="020B0604030504040204" pitchFamily="34" charset="0"/>
                <a:ea typeface="Times New Roman" panose="02020603050405020304" pitchFamily="18" charset="0"/>
              </a:rPr>
              <a:t>Los exportadores que lo hacen de forma regular son relativamente optimistas, ya que el 73% espera recuperar su volumen de exportaciones previo a la crisis antes de 12 meses (incluyendo un 14% que ha mantenido su nivel de exportación), mientras que solo un 5% espera tardar más de 24 meses en recuperar su volumen de exportación. </a:t>
            </a:r>
            <a:endParaRPr lang="es-ES" sz="1200" dirty="0">
              <a:effectLst/>
              <a:latin typeface="Verdana Pro" panose="020B0604030504040204" pitchFamily="34" charset="0"/>
              <a:ea typeface="Times New Roman" panose="02020603050405020304" pitchFamily="18" charset="0"/>
            </a:endParaRPr>
          </a:p>
          <a:p>
            <a:pPr marL="449580" algn="just">
              <a:lnSpc>
                <a:spcPct val="115000"/>
              </a:lnSpc>
            </a:pPr>
            <a:r>
              <a:rPr lang="es-ES" sz="1200" dirty="0">
                <a:effectLst/>
                <a:latin typeface="Verdana Pro" panose="020B0604030504040204" pitchFamily="34" charset="0"/>
                <a:ea typeface="Times New Roman" panose="02020603050405020304" pitchFamily="18" charset="0"/>
              </a:rPr>
              <a:t> </a:t>
            </a:r>
          </a:p>
          <a:p>
            <a:pPr marL="342900" lvl="0" indent="-342900" algn="just">
              <a:lnSpc>
                <a:spcPct val="115000"/>
              </a:lnSpc>
              <a:buFont typeface="Symbol" panose="05050102010706020507" pitchFamily="18" charset="2"/>
              <a:buChar char=""/>
              <a:tabLst>
                <a:tab pos="457200" algn="l"/>
              </a:tabLst>
            </a:pPr>
            <a:r>
              <a:rPr lang="es-ES_tradnl" sz="1200" dirty="0">
                <a:effectLst/>
                <a:latin typeface="Verdana Pro" panose="020B0604030504040204" pitchFamily="34" charset="0"/>
                <a:ea typeface="Times New Roman" panose="02020603050405020304" pitchFamily="18" charset="0"/>
              </a:rPr>
              <a:t>La menor demanda en los países de destino habría sido el principal motivo de caída de las exportaciones (el 44% de las empresas lo considera como uno de los dos principales motivos), seguido a cierta distancia por las restricciones nacionales a la actividad económica y las restricciones internacionales a la movilidad. Por el contrario, la interrupción de las cadenas de suministro y las dificultades financieras habrían tenido una incidencia menor sobre las exportaciones.</a:t>
            </a:r>
            <a:endParaRPr lang="es-ES" sz="1200" dirty="0">
              <a:effectLst/>
              <a:latin typeface="Verdana Pro" panose="020B0604030504040204" pitchFamily="34" charset="0"/>
              <a:ea typeface="Times New Roman" panose="02020603050405020304" pitchFamily="18" charset="0"/>
            </a:endParaRPr>
          </a:p>
          <a:p>
            <a:pPr marL="449580" algn="just">
              <a:lnSpc>
                <a:spcPct val="115000"/>
              </a:lnSpc>
            </a:pPr>
            <a:r>
              <a:rPr lang="es-ES" sz="1200" dirty="0">
                <a:effectLst/>
                <a:latin typeface="Verdana Pro" panose="020B0604030504040204" pitchFamily="34" charset="0"/>
                <a:ea typeface="Times New Roman" panose="02020603050405020304" pitchFamily="18" charset="0"/>
              </a:rPr>
              <a:t> </a:t>
            </a:r>
          </a:p>
          <a:p>
            <a:pPr marL="342900" lvl="0" indent="-342900" algn="just">
              <a:lnSpc>
                <a:spcPct val="115000"/>
              </a:lnSpc>
              <a:buFont typeface="Symbol" panose="05050102010706020507" pitchFamily="18" charset="2"/>
              <a:buChar char=""/>
              <a:tabLst>
                <a:tab pos="457200" algn="l"/>
              </a:tabLst>
            </a:pPr>
            <a:r>
              <a:rPr lang="es-ES_tradnl" sz="1200" dirty="0">
                <a:effectLst/>
                <a:latin typeface="Verdana Pro" panose="020B0604030504040204" pitchFamily="34" charset="0"/>
                <a:ea typeface="Times New Roman" panose="02020603050405020304" pitchFamily="18" charset="0"/>
              </a:rPr>
              <a:t>Los instrumentos de apoyo a la internacionalización que las empresas consideran que deben reforzarse de forma prioritaria son: la cobertura de riesgos asociados al comercio exterior (seguro de crédito exportación, inversión, avales), las campañas para mejorar la imagen internacional de España, el acceso a contactos de potenciales clientes o socios locales en el mercado de destino y el apoyo logístico.</a:t>
            </a:r>
            <a:endParaRPr lang="es-ES" sz="1200" dirty="0">
              <a:effectLst/>
              <a:latin typeface="Verdana Pro" panose="020B0604030504040204" pitchFamily="34" charset="0"/>
              <a:ea typeface="Times New Roman" panose="02020603050405020304" pitchFamily="18" charset="0"/>
            </a:endParaRPr>
          </a:p>
        </p:txBody>
      </p:sp>
      <p:sp>
        <p:nvSpPr>
          <p:cNvPr id="6" name="CuadroTexto 5">
            <a:extLst>
              <a:ext uri="{FF2B5EF4-FFF2-40B4-BE49-F238E27FC236}">
                <a16:creationId xmlns:a16="http://schemas.microsoft.com/office/drawing/2014/main" id="{04353D68-1E70-41B5-B3B0-DABCC6293D88}"/>
              </a:ext>
            </a:extLst>
          </p:cNvPr>
          <p:cNvSpPr txBox="1"/>
          <p:nvPr/>
        </p:nvSpPr>
        <p:spPr>
          <a:xfrm>
            <a:off x="6421130" y="9659414"/>
            <a:ext cx="374475" cy="184666"/>
          </a:xfrm>
          <a:prstGeom prst="rect">
            <a:avLst/>
          </a:prstGeom>
          <a:noFill/>
        </p:spPr>
        <p:txBody>
          <a:bodyPr wrap="square" rtlCol="0">
            <a:spAutoFit/>
          </a:bodyPr>
          <a:lstStyle/>
          <a:p>
            <a:pPr algn="r"/>
            <a:r>
              <a:rPr lang="es-ES" sz="600" dirty="0"/>
              <a:t>7</a:t>
            </a:r>
          </a:p>
        </p:txBody>
      </p:sp>
    </p:spTree>
    <p:extLst>
      <p:ext uri="{BB962C8B-B14F-4D97-AF65-F5344CB8AC3E}">
        <p14:creationId xmlns:p14="http://schemas.microsoft.com/office/powerpoint/2010/main" val="378554686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TM02836342[[fn=Ion]]</Template>
  <TotalTime>1063</TotalTime>
  <Words>14853</Words>
  <Application>Microsoft Office PowerPoint</Application>
  <PresentationFormat>A4 (210 x 297 mm)</PresentationFormat>
  <Paragraphs>689</Paragraphs>
  <Slides>46</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46</vt:i4>
      </vt:variant>
    </vt:vector>
  </HeadingPairs>
  <TitlesOfParts>
    <vt:vector size="56" baseType="lpstr">
      <vt:lpstr>Arial</vt:lpstr>
      <vt:lpstr>Calibri</vt:lpstr>
      <vt:lpstr>Calibri Light</vt:lpstr>
      <vt:lpstr>Courier New</vt:lpstr>
      <vt:lpstr>Symbol</vt:lpstr>
      <vt:lpstr>Times New Roman</vt:lpstr>
      <vt:lpstr>Verdana</vt:lpstr>
      <vt:lpstr>Verdana Pro</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Cristina</dc:creator>
  <cp:lastModifiedBy>International Team</cp:lastModifiedBy>
  <cp:revision>1</cp:revision>
  <cp:lastPrinted>2020-11-13T14:27:23Z</cp:lastPrinted>
  <dcterms:created xsi:type="dcterms:W3CDTF">2020-09-05T11:27:39Z</dcterms:created>
  <dcterms:modified xsi:type="dcterms:W3CDTF">2020-12-11T13:54:09Z</dcterms:modified>
</cp:coreProperties>
</file>